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Lato"/>
      <p:regular r:id="rId41"/>
      <p:bold r:id="rId42"/>
      <p:italic r:id="rId43"/>
      <p:boldItalic r:id="rId44"/>
    </p:embeddedFont>
    <p:embeddedFont>
      <p:font typeface="Lato Hairline"/>
      <p:regular r:id="rId45"/>
      <p:bold r:id="rId46"/>
      <p:italic r:id="rId47"/>
      <p:boldItalic r:id="rId48"/>
    </p:embeddedFont>
    <p:embeddedFont>
      <p:font typeface="Lato Light"/>
      <p:regular r:id="rId49"/>
      <p:bold r:id="rId50"/>
      <p:italic r:id="rId51"/>
      <p:boldItalic r:id="rId52"/>
    </p:embeddedFont>
    <p:embeddedFont>
      <p:font typeface="Lato Black"/>
      <p:bold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Lato-bold.fntdata"/><Relationship Id="rId41" Type="http://schemas.openxmlformats.org/officeDocument/2006/relationships/font" Target="fonts/Lato-regular.fntdata"/><Relationship Id="rId44" Type="http://schemas.openxmlformats.org/officeDocument/2006/relationships/font" Target="fonts/Lato-boldItalic.fntdata"/><Relationship Id="rId43" Type="http://schemas.openxmlformats.org/officeDocument/2006/relationships/font" Target="fonts/Lato-italic.fntdata"/><Relationship Id="rId46" Type="http://schemas.openxmlformats.org/officeDocument/2006/relationships/font" Target="fonts/LatoHairline-bold.fntdata"/><Relationship Id="rId45" Type="http://schemas.openxmlformats.org/officeDocument/2006/relationships/font" Target="fonts/LatoHairlin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Hairline-boldItalic.fntdata"/><Relationship Id="rId47" Type="http://schemas.openxmlformats.org/officeDocument/2006/relationships/font" Target="fonts/LatoHairline-italic.fntdata"/><Relationship Id="rId49" Type="http://schemas.openxmlformats.org/officeDocument/2006/relationships/font" Target="fonts/LatoLigh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Light-italic.fntdata"/><Relationship Id="rId50" Type="http://schemas.openxmlformats.org/officeDocument/2006/relationships/font" Target="fonts/LatoLight-bold.fntdata"/><Relationship Id="rId53" Type="http://schemas.openxmlformats.org/officeDocument/2006/relationships/font" Target="fonts/LatoBlack-bold.fntdata"/><Relationship Id="rId52" Type="http://schemas.openxmlformats.org/officeDocument/2006/relationships/font" Target="fonts/LatoLight-boldItalic.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LatoBlack-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vianetconchology.com/thumb.php?width=480&amp;height=360&amp;image=/_zdjecia/2081_5.jpg"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e86a0d98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e86a0d98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if anyone remembers what everyone said for their favorite animal</a:t>
            </a:r>
            <a:endParaRPr/>
          </a:p>
          <a:p>
            <a:pPr indent="0" lvl="0" marL="0" rtl="0" algn="l">
              <a:spcBef>
                <a:spcPts val="0"/>
              </a:spcBef>
              <a:spcAft>
                <a:spcPts val="0"/>
              </a:spcAft>
              <a:buNone/>
            </a:pPr>
            <a:r>
              <a:rPr lang="en"/>
              <a:t>This activity shows that it’s easy to forget things, even if only a few minutes have passed.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3e86a0d98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e86a0d98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why we have a cup with plain water? Scientific Method - need a control 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(optional): move the cups to a counter after setup</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e86a0d98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e86a0d98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e86a0d98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e86a0d98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show the pH paper as a way to measure pH. Can also bring up pH meters.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e86a0d98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e86a0d98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3e86a0d98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e86a0d98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Talk about foods - most foods are acidic, which is why eating too much can lead to an upset stomach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How to combat upset stomach? -&gt; antacid which is a base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Are any of the solutions bad for you? -&gt; 0-2 (too acidic) and 12-14 (too basic) can be bad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3e86a0d98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e86a0d98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on Extremes - strong acids and strong bases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Hydrochloric acid, HCl = strong acid, 0.001M solution has pH 3.01, 0.01M solution has pH 2.04, 0.1M solution has pH 1.08</a:t>
            </a:r>
            <a:endParaRPr/>
          </a:p>
          <a:p>
            <a:pPr indent="0" lvl="0" marL="0" rtl="0" algn="l">
              <a:spcBef>
                <a:spcPts val="0"/>
              </a:spcBef>
              <a:spcAft>
                <a:spcPts val="0"/>
              </a:spcAft>
              <a:buNone/>
            </a:pPr>
            <a:r>
              <a:rPr lang="en"/>
              <a:t>Sodium Hydroxide, NaOH = strong base, 0.001M solution has pH 10.98, 0.01M solution has pH 11.95, 0.1M solution has pH 12.88</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3e86a0d984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e86a0d98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Might not have time, can skip this.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e86a0d98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e86a0d98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them to pay attention to each other’s answers!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3e86a0d984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e86a0d98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3e86a0d98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e86a0d98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them to pay attention to each other’s answers!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3e86a0d984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e86a0d984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 talks about CO2 in the air… how bad is it and where does it come from?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3e86a0d98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e86a0d984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e86a0d98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e86a0d98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Carbon Dioxide - Burning Fossil Fuels, solid waste, deforestation. Forest regrowth takes it out of the atmosphere.</a:t>
            </a:r>
            <a:endParaRPr/>
          </a:p>
          <a:p>
            <a:pPr indent="0" lvl="0" marL="0" rtl="0" algn="l">
              <a:spcBef>
                <a:spcPts val="0"/>
              </a:spcBef>
              <a:spcAft>
                <a:spcPts val="0"/>
              </a:spcAft>
              <a:buNone/>
            </a:pPr>
            <a:r>
              <a:rPr lang="en"/>
              <a:t>Methane (~12 years average lifetime in atmosphere) - production and transport of natural gas and coal. Also livestock and anaerobic decay in landfills</a:t>
            </a:r>
            <a:endParaRPr/>
          </a:p>
          <a:p>
            <a:pPr indent="0" lvl="0" marL="0" rtl="0" algn="l">
              <a:spcBef>
                <a:spcPts val="0"/>
              </a:spcBef>
              <a:spcAft>
                <a:spcPts val="0"/>
              </a:spcAft>
              <a:buNone/>
            </a:pPr>
            <a:r>
              <a:rPr lang="en"/>
              <a:t>Nitrous Oxide (121 years average lifetime in atmosphere) - emitted during agricultural and industrial processes, fossil fuels and solid waste</a:t>
            </a:r>
            <a:endParaRPr/>
          </a:p>
          <a:p>
            <a:pPr indent="0" lvl="0" marL="0" rtl="0" algn="l">
              <a:spcBef>
                <a:spcPts val="0"/>
              </a:spcBef>
              <a:spcAft>
                <a:spcPts val="0"/>
              </a:spcAft>
              <a:buNone/>
            </a:pPr>
            <a:r>
              <a:rPr lang="en"/>
              <a:t>Fluorinated Gases (can last a few weeks or thousands of years in atmosphere) - gases that contain flourine. Does not occur naturally. Happens in industrial and commercial processes, sometimes instead of ozone-depleting gases.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3e86a0d98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e86a0d98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more recent US sources have transportation contributing up to 28% - these might be because there is more transportation of goods in the 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Carbon Dioxide - Burning Fossil Fuels, solid waste, deforestation. Forest regrowth takes it out of the atmosphere.</a:t>
            </a:r>
            <a:endParaRPr/>
          </a:p>
          <a:p>
            <a:pPr indent="0" lvl="0" marL="0" rtl="0" algn="l">
              <a:spcBef>
                <a:spcPts val="0"/>
              </a:spcBef>
              <a:spcAft>
                <a:spcPts val="0"/>
              </a:spcAft>
              <a:buNone/>
            </a:pPr>
            <a:r>
              <a:rPr lang="en"/>
              <a:t>Methane (~12 years average lifetime in atmosphere) - production and transport of natural gas and coal. Also livestock and anaerobic decay in landfills</a:t>
            </a:r>
            <a:endParaRPr/>
          </a:p>
          <a:p>
            <a:pPr indent="0" lvl="0" marL="0" rtl="0" algn="l">
              <a:spcBef>
                <a:spcPts val="0"/>
              </a:spcBef>
              <a:spcAft>
                <a:spcPts val="0"/>
              </a:spcAft>
              <a:buNone/>
            </a:pPr>
            <a:r>
              <a:rPr lang="en"/>
              <a:t>Nitrous Oxide (121 years average lifetime in atmosphere) - emitted during agricultural and industrial processes, fossil fuels and solid waste</a:t>
            </a:r>
            <a:endParaRPr/>
          </a:p>
          <a:p>
            <a:pPr indent="0" lvl="0" marL="0" rtl="0" algn="l">
              <a:spcBef>
                <a:spcPts val="0"/>
              </a:spcBef>
              <a:spcAft>
                <a:spcPts val="0"/>
              </a:spcAft>
              <a:buNone/>
            </a:pPr>
            <a:r>
              <a:rPr lang="en"/>
              <a:t>Fluorinated Gases (can last a few weeks or thousands of years in atmosphere) - gases that contain flourine. Does not occur naturally. Happens in industrial and commercial processes, sometimes instead of ozone-depleting gases.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3e86a0d98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e86a0d98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Slide for reference, won’t show up in presentation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3e86a0d984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e86a0d984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3e86a0d984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e86a0d984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Carbon cycle notes:</a:t>
            </a:r>
            <a:endParaRPr>
              <a:solidFill>
                <a:schemeClr val="dk1"/>
              </a:solidFill>
            </a:endParaRPr>
          </a:p>
          <a:p>
            <a:pPr indent="0" lvl="0" marL="0" rtl="0" algn="l">
              <a:spcBef>
                <a:spcPts val="0"/>
              </a:spcBef>
              <a:spcAft>
                <a:spcPts val="0"/>
              </a:spcAft>
              <a:buNone/>
            </a:pPr>
            <a:r>
              <a:rPr lang="en">
                <a:solidFill>
                  <a:schemeClr val="dk1"/>
                </a:solidFill>
              </a:rPr>
              <a:t>Start in top left - carbon dioxide reacts with water to form carbonic acid.  Carbonic acid dissociates to form bicarbonate ions and hydrogen ions.  Note: acidity is the amount of hydrogen ions (H+)!  In fact, the equation for p</a:t>
            </a:r>
            <a:r>
              <a:rPr lang="en"/>
              <a:t>H is: pH=-log[H</a:t>
            </a:r>
            <a:r>
              <a:rPr baseline="30000" lang="en"/>
              <a:t>+</a:t>
            </a:r>
            <a:r>
              <a:rPr lang="en"/>
              <a:t>]!</a:t>
            </a:r>
            <a:endParaRPr/>
          </a:p>
          <a:p>
            <a:pPr indent="0" lvl="0" marL="0" rtl="0" algn="l">
              <a:spcBef>
                <a:spcPts val="0"/>
              </a:spcBef>
              <a:spcAft>
                <a:spcPts val="0"/>
              </a:spcAft>
              <a:buClr>
                <a:schemeClr val="dk1"/>
              </a:buClr>
              <a:buSzPts val="1100"/>
              <a:buFont typeface="Arial"/>
              <a:buNone/>
            </a:pPr>
            <a:r>
              <a:rPr lang="en"/>
              <a:t>Hydrogen ions push the equilibrium of the bottom line in the picture from CaCO3 towards bicarbonate ions.  That is, the acid (H+) is ‘trapping’ the CO3 in a non-shell form, “pulling” CO3 away from shells.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3e86a0d984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e86a0d984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e86a0d98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e86a0d98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e86a0d98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e86a0d98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3e86a0d98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e86a0d98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3e86a0d984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e86a0d984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video talks about CO2 in the air… how bad is it and where does it come from?</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3e86a0d98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e86a0d98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e86a0d98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e86a0d98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HK has incredible biodiversity. The Baltic Sea is 200 times larger, but HK has same level of biodiversity. </a:t>
            </a:r>
            <a:r>
              <a:rPr lang="en"/>
              <a:t>5,943 species. Also 84 hard coral species, which is more than in the Caribbean. https://www.scmp.com/news/hong-kong/health-environment/article/2058023/under-sea-species-flourish-hong-kong-waters-study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global warming and ocean acidification can have a toll.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Coral can start to lose its structure in acidic environments (unhealthy picture from Papau New Guinea):  https://www.hku.hk/press/press-releases/detail/15558.html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Shells: </a:t>
            </a:r>
            <a:r>
              <a:rPr lang="en" u="sng">
                <a:solidFill>
                  <a:srgbClr val="1155CC"/>
                </a:solidFill>
                <a:hlinkClick r:id="rId2"/>
              </a:rPr>
              <a:t>Nassarius festivus</a:t>
            </a:r>
            <a:r>
              <a:rPr lang="en"/>
              <a:t> which are in Hong Kong. 2016 thesis from University of HK says that its larva growth are affected by ocean acidification </a:t>
            </a:r>
            <a:r>
              <a:rPr lang="en"/>
              <a:t>http://lbms03.cityu.edu.hk/theses/c_ftt/phd-bch-15459939.pdf</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e86a0d98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e86a0d98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3e86a0d984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e86a0d984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Although adding bases seems like a good solution, this is not feasible because the ocean is so huge (need 25 times annual production of limestone to fix the ocean) </a:t>
            </a:r>
            <a:endParaRPr/>
          </a:p>
          <a:p>
            <a:pPr indent="-298450" lvl="0" marL="457200" rtl="0" algn="l">
              <a:spcBef>
                <a:spcPts val="0"/>
              </a:spcBef>
              <a:spcAft>
                <a:spcPts val="0"/>
              </a:spcAft>
              <a:buSzPts val="1100"/>
              <a:buChar char="●"/>
            </a:pPr>
            <a:r>
              <a:rPr lang="en"/>
              <a:t>The shells also help, but then we are losing those creatures, harming biodiversity</a:t>
            </a:r>
            <a:endParaRPr/>
          </a:p>
          <a:p>
            <a:pPr indent="-298450" lvl="0" marL="457200" rtl="0" algn="l">
              <a:spcBef>
                <a:spcPts val="0"/>
              </a:spcBef>
              <a:spcAft>
                <a:spcPts val="0"/>
              </a:spcAft>
              <a:buSzPts val="1100"/>
              <a:buChar char="●"/>
            </a:pPr>
            <a:r>
              <a:rPr lang="en"/>
              <a:t>Ultimately, the best solution is to reduce CO2 emission to slow down ocean acidification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e88e27974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e88e27974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e86a0d98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e86a0d98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e86a0d98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e86a0d98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Chemicals like sulfur dioxide (SO2), nitrogen oxides (NO2, NO) are released when burning fossil fuels, react with water, oxygen, CO2, and sunlight in the atmosphere to form sulfuric and nitric acids.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3e86a0d98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e86a0d98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Chemicals like sulfur dioxide (SO2), nitrogen oxides (NO2, NO) are released when burning fossil fuels, react with water, oxygen, CO2, and sunlight in the atmosphere to form sulfuric and nitric acids.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3e86a0d98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e86a0d98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3e86a0d984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e86a0d984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3e86a0d98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e86a0d98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also talk about:</a:t>
            </a:r>
            <a:endParaRPr/>
          </a:p>
          <a:p>
            <a:pPr indent="-298450" lvl="0" marL="457200" rtl="0" algn="l">
              <a:spcBef>
                <a:spcPts val="0"/>
              </a:spcBef>
              <a:spcAft>
                <a:spcPts val="0"/>
              </a:spcAft>
              <a:buSzPts val="1100"/>
              <a:buChar char="-"/>
            </a:pPr>
            <a:r>
              <a:rPr lang="en"/>
              <a:t>Safety goggles</a:t>
            </a:r>
            <a:endParaRPr/>
          </a:p>
          <a:p>
            <a:pPr indent="-298450" lvl="0" marL="457200" rtl="0" algn="l">
              <a:spcBef>
                <a:spcPts val="0"/>
              </a:spcBef>
              <a:spcAft>
                <a:spcPts val="0"/>
              </a:spcAft>
              <a:buSzPts val="1100"/>
              <a:buChar char="-"/>
            </a:pPr>
            <a:r>
              <a:rPr lang="en"/>
              <a:t>Closed toe shoes</a:t>
            </a:r>
            <a:endParaRPr/>
          </a:p>
          <a:p>
            <a:pPr indent="0" lvl="0" marL="0" rtl="0" algn="l">
              <a:spcBef>
                <a:spcPts val="0"/>
              </a:spcBef>
              <a:spcAft>
                <a:spcPts val="0"/>
              </a:spcAft>
              <a:buNone/>
            </a:pPr>
            <a:r>
              <a:rPr lang="en"/>
              <a:t>We are doing a “kitchen experiment”, so these are not required (although they would make it safer!). In a lab, we would probably need them!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3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3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3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descr="paint_transparent1.png" id="10" name="Google Shape;10;p2"/>
          <p:cNvPicPr preferRelativeResize="0"/>
          <p:nvPr/>
        </p:nvPicPr>
        <p:blipFill rotWithShape="1">
          <a:blip r:embed="rId3">
            <a:alphaModFix/>
          </a:blip>
          <a:srcRect b="0" l="55211" r="0" t="0"/>
          <a:stretch/>
        </p:blipFill>
        <p:spPr>
          <a:xfrm>
            <a:off x="1" y="0"/>
            <a:ext cx="4095677" cy="5143500"/>
          </a:xfrm>
          <a:prstGeom prst="rect">
            <a:avLst/>
          </a:prstGeom>
          <a:noFill/>
          <a:ln>
            <a:noFill/>
          </a:ln>
        </p:spPr>
      </p:pic>
      <p:sp>
        <p:nvSpPr>
          <p:cNvPr id="11" name="Google Shape;11;p2"/>
          <p:cNvSpPr txBox="1"/>
          <p:nvPr>
            <p:ph type="ctrTitle"/>
          </p:nvPr>
        </p:nvSpPr>
        <p:spPr>
          <a:xfrm>
            <a:off x="3208125" y="3287225"/>
            <a:ext cx="5250300" cy="11598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rectangle">
  <p:cSld name="BLANK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descr="paint_transparent3.png" id="51" name="Google Shape;51;p11"/>
          <p:cNvPicPr preferRelativeResize="0"/>
          <p:nvPr/>
        </p:nvPicPr>
        <p:blipFill>
          <a:blip r:embed="rId3">
            <a:alphaModFix/>
          </a:blip>
          <a:stretch>
            <a:fillRect/>
          </a:stretch>
        </p:blipFill>
        <p:spPr>
          <a:xfrm>
            <a:off x="0" y="0"/>
            <a:ext cx="9144000" cy="5143503"/>
          </a:xfrm>
          <a:prstGeom prst="rect">
            <a:avLst/>
          </a:prstGeom>
          <a:noFill/>
          <a:ln>
            <a:noFill/>
          </a:ln>
        </p:spPr>
      </p:pic>
      <p:sp>
        <p:nvSpPr>
          <p:cNvPr id="52" name="Google Shape;52;p11"/>
          <p:cNvSpPr txBox="1"/>
          <p:nvPr>
            <p:ph idx="12" type="sldNum"/>
          </p:nvPr>
        </p:nvSpPr>
        <p:spPr>
          <a:xfrm>
            <a:off x="4297650" y="4447973"/>
            <a:ext cx="548700" cy="393600"/>
          </a:xfrm>
          <a:prstGeom prst="rect">
            <a:avLst/>
          </a:prstGeom>
        </p:spPr>
        <p:txBody>
          <a:bodyPr anchorCtr="0" anchor="ctr" bIns="91425" lIns="91425" spcFirstLastPara="1" rIns="91425" wrap="square" tIns="91425">
            <a:noAutofit/>
          </a:bodyPr>
          <a:lstStyle>
            <a:lvl1pPr lvl="0" rtl="0" algn="ctr">
              <a:buNone/>
              <a:defRPr>
                <a:solidFill>
                  <a:srgbClr val="999999"/>
                </a:solidFill>
              </a:defRPr>
            </a:lvl1pPr>
            <a:lvl2pPr lvl="1" rtl="0" algn="ctr">
              <a:buNone/>
              <a:defRPr>
                <a:solidFill>
                  <a:srgbClr val="999999"/>
                </a:solidFill>
              </a:defRPr>
            </a:lvl2pPr>
            <a:lvl3pPr lvl="2" rtl="0" algn="ctr">
              <a:buNone/>
              <a:defRPr>
                <a:solidFill>
                  <a:srgbClr val="999999"/>
                </a:solidFill>
              </a:defRPr>
            </a:lvl3pPr>
            <a:lvl4pPr lvl="3" rtl="0" algn="ctr">
              <a:buNone/>
              <a:defRPr>
                <a:solidFill>
                  <a:srgbClr val="999999"/>
                </a:solidFill>
              </a:defRPr>
            </a:lvl4pPr>
            <a:lvl5pPr lvl="4" rtl="0" algn="ctr">
              <a:buNone/>
              <a:defRPr>
                <a:solidFill>
                  <a:srgbClr val="999999"/>
                </a:solidFill>
              </a:defRPr>
            </a:lvl5pPr>
            <a:lvl6pPr lvl="5" rtl="0" algn="ctr">
              <a:buNone/>
              <a:defRPr>
                <a:solidFill>
                  <a:srgbClr val="999999"/>
                </a:solidFill>
              </a:defRPr>
            </a:lvl6pPr>
            <a:lvl7pPr lvl="6" rtl="0" algn="ctr">
              <a:buNone/>
              <a:defRPr>
                <a:solidFill>
                  <a:srgbClr val="999999"/>
                </a:solidFill>
              </a:defRPr>
            </a:lvl7pPr>
            <a:lvl8pPr lvl="7" rtl="0" algn="ctr">
              <a:buNone/>
              <a:defRPr>
                <a:solidFill>
                  <a:srgbClr val="999999"/>
                </a:solidFill>
              </a:defRPr>
            </a:lvl8pPr>
            <a:lvl9pPr lvl="8" rtl="0" algn="ctr">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half">
  <p:cSld name="BLANK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2"/>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paint_transparent1.png" id="55" name="Google Shape;55;p12"/>
          <p:cNvPicPr preferRelativeResize="0"/>
          <p:nvPr/>
        </p:nvPicPr>
        <p:blipFill rotWithShape="1">
          <a:blip r:embed="rId3">
            <a:alphaModFix/>
          </a:blip>
          <a:srcRect b="0" l="27161" r="0" t="0"/>
          <a:stretch/>
        </p:blipFill>
        <p:spPr>
          <a:xfrm>
            <a:off x="0" y="0"/>
            <a:ext cx="6660552"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 name="Google Shape;5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blipFill>
          <a:blip r:embed="rId2">
            <a:alphaModFix/>
          </a:blip>
          <a:stretch>
            <a:fillRect/>
          </a:stretch>
        </a:blipFill>
      </p:bgPr>
    </p:bg>
    <p:spTree>
      <p:nvGrpSpPr>
        <p:cNvPr id="12" name="Shape 12"/>
        <p:cNvGrpSpPr/>
        <p:nvPr/>
      </p:nvGrpSpPr>
      <p:grpSpPr>
        <a:xfrm>
          <a:off x="0" y="0"/>
          <a:ext cx="0" cy="0"/>
          <a:chOff x="0" y="0"/>
          <a:chExt cx="0" cy="0"/>
        </a:xfrm>
      </p:grpSpPr>
      <p:pic>
        <p:nvPicPr>
          <p:cNvPr descr="paint_transparent4.png" id="13" name="Google Shape;13;p3"/>
          <p:cNvPicPr preferRelativeResize="0"/>
          <p:nvPr/>
        </p:nvPicPr>
        <p:blipFill rotWithShape="1">
          <a:blip r:embed="rId3">
            <a:alphaModFix/>
          </a:blip>
          <a:srcRect b="0" l="0" r="49954" t="0"/>
          <a:stretch/>
        </p:blipFill>
        <p:spPr>
          <a:xfrm>
            <a:off x="4567925" y="0"/>
            <a:ext cx="4576075" cy="5143524"/>
          </a:xfrm>
          <a:prstGeom prst="rect">
            <a:avLst/>
          </a:prstGeom>
          <a:noFill/>
          <a:ln>
            <a:noFill/>
          </a:ln>
        </p:spPr>
      </p:pic>
      <p:sp>
        <p:nvSpPr>
          <p:cNvPr id="14" name="Google Shape;14;p3"/>
          <p:cNvSpPr/>
          <p:nvPr/>
        </p:nvSpPr>
        <p:spPr>
          <a:xfrm>
            <a:off x="0" y="-150"/>
            <a:ext cx="530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txBox="1"/>
          <p:nvPr>
            <p:ph type="ctrTitle"/>
          </p:nvPr>
        </p:nvSpPr>
        <p:spPr>
          <a:xfrm>
            <a:off x="685800" y="2878750"/>
            <a:ext cx="39147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6" name="Google Shape;16;p3"/>
          <p:cNvSpPr txBox="1"/>
          <p:nvPr>
            <p:ph idx="1" type="subTitle"/>
          </p:nvPr>
        </p:nvSpPr>
        <p:spPr>
          <a:xfrm>
            <a:off x="685800" y="4135454"/>
            <a:ext cx="39147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descr="paint_transparent4.png" id="18" name="Google Shape;18;p4"/>
          <p:cNvPicPr preferRelativeResize="0"/>
          <p:nvPr/>
        </p:nvPicPr>
        <p:blipFill>
          <a:blip r:embed="rId3">
            <a:alphaModFix/>
          </a:blip>
          <a:stretch>
            <a:fillRect/>
          </a:stretch>
        </p:blipFill>
        <p:spPr>
          <a:xfrm>
            <a:off x="0" y="-12"/>
            <a:ext cx="9144000" cy="5143513"/>
          </a:xfrm>
          <a:prstGeom prst="rect">
            <a:avLst/>
          </a:prstGeom>
          <a:noFill/>
          <a:ln>
            <a:noFill/>
          </a:ln>
        </p:spPr>
      </p:pic>
      <p:sp>
        <p:nvSpPr>
          <p:cNvPr id="19" name="Google Shape;19;p4"/>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i="1" sz="2400">
                <a:solidFill>
                  <a:srgbClr val="FFFFFF"/>
                </a:solidFill>
              </a:defRPr>
            </a:lvl1pPr>
            <a:lvl2pPr indent="-381000" lvl="1" marL="914400" rtl="0" algn="ctr">
              <a:spcBef>
                <a:spcPts val="0"/>
              </a:spcBef>
              <a:spcAft>
                <a:spcPts val="0"/>
              </a:spcAft>
              <a:buClr>
                <a:srgbClr val="FFFFFF"/>
              </a:buClr>
              <a:buSzPts val="2400"/>
              <a:buChar char="×"/>
              <a:defRPr i="1" sz="2400">
                <a:solidFill>
                  <a:srgbClr val="FFFFFF"/>
                </a:solidFill>
              </a:defRPr>
            </a:lvl2pPr>
            <a:lvl3pPr indent="-381000" lvl="2" marL="1371600" rtl="0" algn="ctr">
              <a:spcBef>
                <a:spcPts val="0"/>
              </a:spcBef>
              <a:spcAft>
                <a:spcPts val="0"/>
              </a:spcAft>
              <a:buClr>
                <a:srgbClr val="FFFFFF"/>
              </a:buClr>
              <a:buSzPts val="2400"/>
              <a:buChar char="×"/>
              <a:defRPr i="1" sz="2400">
                <a:solidFill>
                  <a:srgbClr val="FFFFFF"/>
                </a:solidFill>
              </a:defRPr>
            </a:lvl3pPr>
            <a:lvl4pPr indent="-381000" lvl="3" marL="1828800" rtl="0" algn="ctr">
              <a:spcBef>
                <a:spcPts val="0"/>
              </a:spcBef>
              <a:spcAft>
                <a:spcPts val="0"/>
              </a:spcAft>
              <a:buClr>
                <a:srgbClr val="FFFFFF"/>
              </a:buClr>
              <a:buSzPts val="2400"/>
              <a:buChar char="×"/>
              <a:defRPr i="1" sz="2400">
                <a:solidFill>
                  <a:srgbClr val="FFFFFF"/>
                </a:solidFill>
              </a:defRPr>
            </a:lvl4pPr>
            <a:lvl5pPr indent="-381000" lvl="4" marL="2286000" rtl="0" algn="ctr">
              <a:spcBef>
                <a:spcPts val="0"/>
              </a:spcBef>
              <a:spcAft>
                <a:spcPts val="0"/>
              </a:spcAft>
              <a:buClr>
                <a:srgbClr val="FFFFFF"/>
              </a:buClr>
              <a:buSzPts val="2400"/>
              <a:buChar char="○"/>
              <a:defRPr i="1" sz="2400">
                <a:solidFill>
                  <a:srgbClr val="FFFFFF"/>
                </a:solidFill>
              </a:defRPr>
            </a:lvl5pPr>
            <a:lvl6pPr indent="-381000" lvl="5" marL="2743200" rtl="0" algn="ctr">
              <a:spcBef>
                <a:spcPts val="0"/>
              </a:spcBef>
              <a:spcAft>
                <a:spcPts val="0"/>
              </a:spcAft>
              <a:buClr>
                <a:srgbClr val="FFFFFF"/>
              </a:buClr>
              <a:buSzPts val="2400"/>
              <a:buChar char="■"/>
              <a:defRPr i="1" sz="2400">
                <a:solidFill>
                  <a:srgbClr val="FFFFFF"/>
                </a:solidFill>
              </a:defRPr>
            </a:lvl6pPr>
            <a:lvl7pPr indent="-381000" lvl="6" marL="3200400" rtl="0" algn="ctr">
              <a:spcBef>
                <a:spcPts val="0"/>
              </a:spcBef>
              <a:spcAft>
                <a:spcPts val="0"/>
              </a:spcAft>
              <a:buClr>
                <a:srgbClr val="FFFFFF"/>
              </a:buClr>
              <a:buSzPts val="2400"/>
              <a:buChar char="●"/>
              <a:defRPr i="1" sz="2400">
                <a:solidFill>
                  <a:srgbClr val="FFFFFF"/>
                </a:solidFill>
              </a:defRPr>
            </a:lvl7pPr>
            <a:lvl8pPr indent="-381000" lvl="7" marL="3657600" rtl="0" algn="ctr">
              <a:spcBef>
                <a:spcPts val="0"/>
              </a:spcBef>
              <a:spcAft>
                <a:spcPts val="0"/>
              </a:spcAft>
              <a:buClr>
                <a:srgbClr val="FFFFFF"/>
              </a:buClr>
              <a:buSzPts val="2400"/>
              <a:buChar char="○"/>
              <a:defRPr i="1" sz="2400">
                <a:solidFill>
                  <a:srgbClr val="FFFFFF"/>
                </a:solidFill>
              </a:defRPr>
            </a:lvl8pPr>
            <a:lvl9pPr indent="-381000" lvl="8" marL="4114800" algn="ctr">
              <a:spcBef>
                <a:spcPts val="0"/>
              </a:spcBef>
              <a:spcAft>
                <a:spcPts val="0"/>
              </a:spcAft>
              <a:buClr>
                <a:srgbClr val="FFFFFF"/>
              </a:buClr>
              <a:buSzPts val="2400"/>
              <a:buChar char="■"/>
              <a:defRPr i="1" sz="2400">
                <a:solidFill>
                  <a:srgbClr val="FFFFFF"/>
                </a:solidFill>
              </a:defRPr>
            </a:lvl9pPr>
          </a:lstStyle>
          <a:p/>
        </p:txBody>
      </p:sp>
      <p:sp>
        <p:nvSpPr>
          <p:cNvPr id="20" name="Google Shape;20;p4"/>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descr="paint_transparent1.png" id="22" name="Google Shape;22;p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 name="Google Shape;23;p5"/>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p:txBody>
      </p:sp>
      <p:sp>
        <p:nvSpPr>
          <p:cNvPr id="24" name="Google Shape;24;p5"/>
          <p:cNvSpPr txBox="1"/>
          <p:nvPr>
            <p:ph idx="1" type="body"/>
          </p:nvPr>
        </p:nvSpPr>
        <p:spPr>
          <a:xfrm>
            <a:off x="457200" y="2244400"/>
            <a:ext cx="5511300" cy="26052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5" name="Google Shape;25;p5"/>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descr="paint_transparent1.png" id="27" name="Google Shape;27;p6"/>
          <p:cNvPicPr preferRelativeResize="0"/>
          <p:nvPr/>
        </p:nvPicPr>
        <p:blipFill>
          <a:blip r:embed="rId3">
            <a:alphaModFix/>
          </a:blip>
          <a:stretch>
            <a:fillRect/>
          </a:stretch>
        </p:blipFill>
        <p:spPr>
          <a:xfrm>
            <a:off x="0" y="0"/>
            <a:ext cx="9144000" cy="5143500"/>
          </a:xfrm>
          <a:prstGeom prst="rect">
            <a:avLst/>
          </a:prstGeom>
          <a:noFill/>
          <a:ln>
            <a:noFill/>
          </a:ln>
        </p:spPr>
      </p:pic>
      <p:sp>
        <p:nvSpPr>
          <p:cNvPr id="28" name="Google Shape;28;p6"/>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29" name="Google Shape;29;p6"/>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0" name="Google Shape;30;p6"/>
          <p:cNvSpPr txBox="1"/>
          <p:nvPr>
            <p:ph idx="2" type="body"/>
          </p:nvPr>
        </p:nvSpPr>
        <p:spPr>
          <a:xfrm>
            <a:off x="3293406" y="2211825"/>
            <a:ext cx="2675100" cy="2637900"/>
          </a:xfrm>
          <a:prstGeom prst="rect">
            <a:avLst/>
          </a:prstGeom>
        </p:spPr>
        <p:txBody>
          <a:bodyPr anchorCtr="0" anchor="t" bIns="91425" lIns="91425" spcFirstLastPara="1" rIns="91425" wrap="square" tIns="91425">
            <a:noAutofit/>
          </a:bodyPr>
          <a:lstStyle>
            <a:lvl1pPr indent="-330200" lvl="0" marL="457200">
              <a:spcBef>
                <a:spcPts val="60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p6"/>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descr="paint_transparent1.png" id="33" name="Google Shape;33;p7"/>
          <p:cNvPicPr preferRelativeResize="0"/>
          <p:nvPr/>
        </p:nvPicPr>
        <p:blipFill>
          <a:blip r:embed="rId3">
            <a:alphaModFix/>
          </a:blip>
          <a:stretch>
            <a:fillRect/>
          </a:stretch>
        </p:blipFill>
        <p:spPr>
          <a:xfrm>
            <a:off x="0" y="0"/>
            <a:ext cx="9144000" cy="5143500"/>
          </a:xfrm>
          <a:prstGeom prst="rect">
            <a:avLst/>
          </a:prstGeom>
          <a:noFill/>
          <a:ln>
            <a:noFill/>
          </a:ln>
        </p:spPr>
      </p:pic>
      <p:sp>
        <p:nvSpPr>
          <p:cNvPr id="34" name="Google Shape;34;p7"/>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p:txBody>
      </p:sp>
      <p:sp>
        <p:nvSpPr>
          <p:cNvPr id="35" name="Google Shape;35;p7"/>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39" name="Shape 39"/>
        <p:cNvGrpSpPr/>
        <p:nvPr/>
      </p:nvGrpSpPr>
      <p:grpSpPr>
        <a:xfrm>
          <a:off x="0" y="0"/>
          <a:ext cx="0" cy="0"/>
          <a:chOff x="0" y="0"/>
          <a:chExt cx="0" cy="0"/>
        </a:xfrm>
      </p:grpSpPr>
      <p:pic>
        <p:nvPicPr>
          <p:cNvPr descr="paint_transparent1.png" id="40" name="Google Shape;40;p8"/>
          <p:cNvPicPr preferRelativeResize="0"/>
          <p:nvPr/>
        </p:nvPicPr>
        <p:blipFill>
          <a:blip r:embed="rId3">
            <a:alphaModFix/>
          </a:blip>
          <a:stretch>
            <a:fillRect/>
          </a:stretch>
        </p:blipFill>
        <p:spPr>
          <a:xfrm>
            <a:off x="0" y="0"/>
            <a:ext cx="9144000" cy="5143500"/>
          </a:xfrm>
          <a:prstGeom prst="rect">
            <a:avLst/>
          </a:prstGeom>
          <a:noFill/>
          <a:ln>
            <a:noFill/>
          </a:ln>
        </p:spPr>
      </p:pic>
      <p:sp>
        <p:nvSpPr>
          <p:cNvPr id="41" name="Google Shape;41;p8"/>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42" name="Google Shape;42;p8"/>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pic>
        <p:nvPicPr>
          <p:cNvPr descr="paint_transparent1.png" id="44" name="Google Shape;44;p9"/>
          <p:cNvPicPr preferRelativeResize="0"/>
          <p:nvPr/>
        </p:nvPicPr>
        <p:blipFill>
          <a:blip r:embed="rId3">
            <a:alphaModFix/>
          </a:blip>
          <a:stretch>
            <a:fillRect/>
          </a:stretch>
        </p:blipFill>
        <p:spPr>
          <a:xfrm>
            <a:off x="0" y="0"/>
            <a:ext cx="9144000" cy="5143500"/>
          </a:xfrm>
          <a:prstGeom prst="rect">
            <a:avLst/>
          </a:prstGeom>
          <a:noFill/>
          <a:ln>
            <a:noFill/>
          </a:ln>
        </p:spPr>
      </p:pic>
      <p:sp>
        <p:nvSpPr>
          <p:cNvPr id="45" name="Google Shape;45;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400"/>
              <a:buNone/>
              <a:defRPr sz="1400"/>
            </a:lvl1pPr>
          </a:lstStyle>
          <a:p/>
        </p:txBody>
      </p:sp>
      <p:sp>
        <p:nvSpPr>
          <p:cNvPr id="46" name="Google Shape;46;p9"/>
          <p:cNvSpPr txBox="1"/>
          <p:nvPr>
            <p:ph idx="12" type="sldNum"/>
          </p:nvPr>
        </p:nvSpPr>
        <p:spPr>
          <a:xfrm>
            <a:off x="8480584" y="46736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ircle" type="blank">
  <p:cSld name="BLANK">
    <p:bg>
      <p:bgPr>
        <a:blipFill>
          <a:blip r:embed="rId2">
            <a:alphaModFix/>
          </a:blip>
          <a:stretch>
            <a:fillRect/>
          </a:stretch>
        </a:blipFill>
      </p:bgPr>
    </p:bg>
    <p:spTree>
      <p:nvGrpSpPr>
        <p:cNvPr id="47" name="Shape 47"/>
        <p:cNvGrpSpPr/>
        <p:nvPr/>
      </p:nvGrpSpPr>
      <p:grpSpPr>
        <a:xfrm>
          <a:off x="0" y="0"/>
          <a:ext cx="0" cy="0"/>
          <a:chOff x="0" y="0"/>
          <a:chExt cx="0" cy="0"/>
        </a:xfrm>
      </p:grpSpPr>
      <p:pic>
        <p:nvPicPr>
          <p:cNvPr descr="paint_transparent4.png" id="48" name="Google Shape;48;p10"/>
          <p:cNvPicPr preferRelativeResize="0"/>
          <p:nvPr/>
        </p:nvPicPr>
        <p:blipFill>
          <a:blip r:embed="rId3">
            <a:alphaModFix/>
          </a:blip>
          <a:stretch>
            <a:fillRect/>
          </a:stretch>
        </p:blipFill>
        <p:spPr>
          <a:xfrm>
            <a:off x="0" y="0"/>
            <a:ext cx="9144000" cy="5143513"/>
          </a:xfrm>
          <a:prstGeom prst="rect">
            <a:avLst/>
          </a:prstGeom>
          <a:noFill/>
          <a:ln>
            <a:noFill/>
          </a:ln>
        </p:spPr>
      </p:pic>
      <p:sp>
        <p:nvSpPr>
          <p:cNvPr id="49" name="Google Shape;49;p10"/>
          <p:cNvSpPr txBox="1"/>
          <p:nvPr>
            <p:ph idx="12" type="sldNum"/>
          </p:nvPr>
        </p:nvSpPr>
        <p:spPr>
          <a:xfrm>
            <a:off x="4297650" y="4673651"/>
            <a:ext cx="548700" cy="393600"/>
          </a:xfrm>
          <a:prstGeom prst="rect">
            <a:avLst/>
          </a:prstGeom>
        </p:spPr>
        <p:txBody>
          <a:bodyPr anchorCtr="0" anchor="ctr"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CCCCCC"/>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p:txBody>
      </p:sp>
      <p:sp>
        <p:nvSpPr>
          <p:cNvPr id="7" name="Google Shape;7;p1"/>
          <p:cNvSpPr txBox="1"/>
          <p:nvPr>
            <p:ph idx="1" type="body"/>
          </p:nvPr>
        </p:nvSpPr>
        <p:spPr>
          <a:xfrm>
            <a:off x="457200" y="2244400"/>
            <a:ext cx="5511300" cy="26052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indent="-342900" lvl="1" marL="9144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indent="-342900" lvl="2" marL="13716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indent="-342900" lvl="3" marL="18288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indent="-342900" lvl="4" marL="22860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indent="-342900" lvl="5" marL="27432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indent="-342900" lvl="6" marL="32004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indent="-342900" lvl="7" marL="36576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indent="-342900" lvl="8" marL="41148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p:txBody>
      </p:sp>
      <p:sp>
        <p:nvSpPr>
          <p:cNvPr id="8" name="Google Shape;8;p1"/>
          <p:cNvSpPr txBox="1"/>
          <p:nvPr>
            <p:ph idx="12" type="sldNum"/>
          </p:nvPr>
        </p:nvSpPr>
        <p:spPr>
          <a:xfrm>
            <a:off x="8480584" y="4673651"/>
            <a:ext cx="548700" cy="393600"/>
          </a:xfrm>
          <a:prstGeom prst="rect">
            <a:avLst/>
          </a:prstGeom>
          <a:noFill/>
          <a:ln>
            <a:noFill/>
          </a:ln>
        </p:spPr>
        <p:txBody>
          <a:bodyPr anchorCtr="0" anchor="ctr" bIns="91425" lIns="91425" spcFirstLastPara="1" rIns="91425" wrap="square" tIns="91425">
            <a:noAutofit/>
          </a:bodyPr>
          <a:lstStyle>
            <a:lvl1pPr lvl="0" algn="r">
              <a:buNone/>
              <a:defRPr sz="1800">
                <a:solidFill>
                  <a:srgbClr val="FFFFFF"/>
                </a:solidFill>
                <a:latin typeface="Lato Light"/>
                <a:ea typeface="Lato Light"/>
                <a:cs typeface="Lato Light"/>
                <a:sym typeface="Lato Light"/>
              </a:defRPr>
            </a:lvl1pPr>
            <a:lvl2pPr lvl="1" algn="r">
              <a:buNone/>
              <a:defRPr sz="1800">
                <a:solidFill>
                  <a:srgbClr val="FFFFFF"/>
                </a:solidFill>
                <a:latin typeface="Lato Light"/>
                <a:ea typeface="Lato Light"/>
                <a:cs typeface="Lato Light"/>
                <a:sym typeface="Lato Light"/>
              </a:defRPr>
            </a:lvl2pPr>
            <a:lvl3pPr lvl="2" algn="r">
              <a:buNone/>
              <a:defRPr sz="1800">
                <a:solidFill>
                  <a:srgbClr val="FFFFFF"/>
                </a:solidFill>
                <a:latin typeface="Lato Light"/>
                <a:ea typeface="Lato Light"/>
                <a:cs typeface="Lato Light"/>
                <a:sym typeface="Lato Light"/>
              </a:defRPr>
            </a:lvl3pPr>
            <a:lvl4pPr lvl="3" algn="r">
              <a:buNone/>
              <a:defRPr sz="1800">
                <a:solidFill>
                  <a:srgbClr val="FFFFFF"/>
                </a:solidFill>
                <a:latin typeface="Lato Light"/>
                <a:ea typeface="Lato Light"/>
                <a:cs typeface="Lato Light"/>
                <a:sym typeface="Lato Light"/>
              </a:defRPr>
            </a:lvl4pPr>
            <a:lvl5pPr lvl="4" algn="r">
              <a:buNone/>
              <a:defRPr sz="1800">
                <a:solidFill>
                  <a:srgbClr val="FFFFFF"/>
                </a:solidFill>
                <a:latin typeface="Lato Light"/>
                <a:ea typeface="Lato Light"/>
                <a:cs typeface="Lato Light"/>
                <a:sym typeface="Lato Light"/>
              </a:defRPr>
            </a:lvl5pPr>
            <a:lvl6pPr lvl="5" algn="r">
              <a:buNone/>
              <a:defRPr sz="1800">
                <a:solidFill>
                  <a:srgbClr val="FFFFFF"/>
                </a:solidFill>
                <a:latin typeface="Lato Light"/>
                <a:ea typeface="Lato Light"/>
                <a:cs typeface="Lato Light"/>
                <a:sym typeface="Lato Light"/>
              </a:defRPr>
            </a:lvl6pPr>
            <a:lvl7pPr lvl="6" algn="r">
              <a:buNone/>
              <a:defRPr sz="1800">
                <a:solidFill>
                  <a:srgbClr val="FFFFFF"/>
                </a:solidFill>
                <a:latin typeface="Lato Light"/>
                <a:ea typeface="Lato Light"/>
                <a:cs typeface="Lato Light"/>
                <a:sym typeface="Lato Light"/>
              </a:defRPr>
            </a:lvl7pPr>
            <a:lvl8pPr lvl="7" algn="r">
              <a:buNone/>
              <a:defRPr sz="1800">
                <a:solidFill>
                  <a:srgbClr val="FFFFFF"/>
                </a:solidFill>
                <a:latin typeface="Lato Light"/>
                <a:ea typeface="Lato Light"/>
                <a:cs typeface="Lato Light"/>
                <a:sym typeface="Lato Light"/>
              </a:defRPr>
            </a:lvl8pPr>
            <a:lvl9pPr lvl="8" algn="r">
              <a:buNone/>
              <a:defRPr sz="1800">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www.youtube.com/watch?v=WnPrtYUKke8" TargetMode="Externa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hyperlink" Target="http://www.youtube.com/watch?v=ogZkV-Yj7Hc" TargetMode="External"/><Relationship Id="rId4" Type="http://schemas.openxmlformats.org/officeDocument/2006/relationships/image" Target="../media/image1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www.youtube.com/watch?v=6SMWGV-DBnk" TargetMode="External"/><Relationship Id="rId4"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ctrTitle"/>
          </p:nvPr>
        </p:nvSpPr>
        <p:spPr>
          <a:xfrm>
            <a:off x="3208125" y="3287225"/>
            <a:ext cx="5250300" cy="1159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b="1" lang="en">
                <a:latin typeface="Lato"/>
                <a:ea typeface="Lato"/>
                <a:cs typeface="Lato"/>
                <a:sym typeface="Lato"/>
              </a:rPr>
              <a:t>Ocean Acidification</a:t>
            </a:r>
            <a:endParaRPr b="1">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3"/>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Lato"/>
                <a:ea typeface="Lato"/>
                <a:cs typeface="Lato"/>
                <a:sym typeface="Lato"/>
              </a:rPr>
              <a:t>Remember this?</a:t>
            </a:r>
            <a:endParaRPr b="1">
              <a:latin typeface="Lato"/>
              <a:ea typeface="Lato"/>
              <a:cs typeface="Lato"/>
              <a:sym typeface="Lato"/>
            </a:endParaRPr>
          </a:p>
          <a:p>
            <a:pPr indent="0" lvl="0" marL="0" rtl="0" algn="ctr">
              <a:spcBef>
                <a:spcPts val="600"/>
              </a:spcBef>
              <a:spcAft>
                <a:spcPts val="0"/>
              </a:spcAft>
              <a:buNone/>
            </a:pPr>
            <a:r>
              <a:rPr lang="en" sz="4800"/>
              <a:t>What is your favorite animal?</a:t>
            </a:r>
            <a:endParaRPr sz="4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4939425" y="4282741"/>
            <a:ext cx="633650" cy="519921"/>
          </a:xfrm>
          <a:prstGeom prst="rect">
            <a:avLst/>
          </a:prstGeom>
          <a:noFill/>
          <a:ln>
            <a:noFill/>
          </a:ln>
        </p:spPr>
      </p:pic>
      <p:sp>
        <p:nvSpPr>
          <p:cNvPr id="125" name="Google Shape;125;p24"/>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Shell experiment set-up</a:t>
            </a:r>
            <a:endParaRPr sz="3600"/>
          </a:p>
          <a:p>
            <a:pPr indent="0" lvl="0" marL="0" rtl="0" algn="l">
              <a:spcBef>
                <a:spcPts val="0"/>
              </a:spcBef>
              <a:spcAft>
                <a:spcPts val="0"/>
              </a:spcAft>
              <a:buNone/>
            </a:pPr>
            <a:r>
              <a:rPr b="1" lang="en" sz="3000">
                <a:latin typeface="Lato"/>
                <a:ea typeface="Lato"/>
                <a:cs typeface="Lato"/>
                <a:sym typeface="Lato"/>
              </a:rPr>
              <a:t>s</a:t>
            </a:r>
            <a:r>
              <a:rPr b="1" lang="en" sz="3000">
                <a:latin typeface="Lato"/>
                <a:ea typeface="Lato"/>
                <a:cs typeface="Lato"/>
                <a:sym typeface="Lato"/>
              </a:rPr>
              <a:t>teps 1-7</a:t>
            </a:r>
            <a:endParaRPr b="1" sz="3000">
              <a:latin typeface="Lato"/>
              <a:ea typeface="Lato"/>
              <a:cs typeface="Lato"/>
              <a:sym typeface="Lato"/>
            </a:endParaRPr>
          </a:p>
        </p:txBody>
      </p:sp>
      <p:sp>
        <p:nvSpPr>
          <p:cNvPr id="126" name="Google Shape;126;p24"/>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27" name="Google Shape;127;p24"/>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128" name="Google Shape;128;p24"/>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29" name="Google Shape;129;p24"/>
          <p:cNvPicPr preferRelativeResize="0"/>
          <p:nvPr/>
        </p:nvPicPr>
        <p:blipFill>
          <a:blip r:embed="rId4">
            <a:alphaModFix/>
          </a:blip>
          <a:stretch>
            <a:fillRect/>
          </a:stretch>
        </p:blipFill>
        <p:spPr>
          <a:xfrm>
            <a:off x="685638" y="2686376"/>
            <a:ext cx="1439774" cy="1439774"/>
          </a:xfrm>
          <a:prstGeom prst="rect">
            <a:avLst/>
          </a:prstGeom>
          <a:noFill/>
          <a:ln>
            <a:noFill/>
          </a:ln>
        </p:spPr>
      </p:pic>
      <p:pic>
        <p:nvPicPr>
          <p:cNvPr id="130" name="Google Shape;130;p24"/>
          <p:cNvPicPr preferRelativeResize="0"/>
          <p:nvPr/>
        </p:nvPicPr>
        <p:blipFill rotWithShape="1">
          <a:blip r:embed="rId5">
            <a:alphaModFix amt="31000"/>
          </a:blip>
          <a:srcRect b="44336" l="0" r="79101" t="0"/>
          <a:stretch/>
        </p:blipFill>
        <p:spPr>
          <a:xfrm>
            <a:off x="1016775" y="3213475"/>
            <a:ext cx="777500" cy="857400"/>
          </a:xfrm>
          <a:prstGeom prst="rect">
            <a:avLst/>
          </a:prstGeom>
          <a:noFill/>
          <a:ln>
            <a:noFill/>
          </a:ln>
        </p:spPr>
      </p:pic>
      <p:pic>
        <p:nvPicPr>
          <p:cNvPr id="131" name="Google Shape;131;p24"/>
          <p:cNvPicPr preferRelativeResize="0"/>
          <p:nvPr/>
        </p:nvPicPr>
        <p:blipFill>
          <a:blip r:embed="rId4">
            <a:alphaModFix/>
          </a:blip>
          <a:stretch>
            <a:fillRect/>
          </a:stretch>
        </p:blipFill>
        <p:spPr>
          <a:xfrm>
            <a:off x="2643250" y="2686376"/>
            <a:ext cx="1439774" cy="1439774"/>
          </a:xfrm>
          <a:prstGeom prst="rect">
            <a:avLst/>
          </a:prstGeom>
          <a:noFill/>
          <a:ln>
            <a:noFill/>
          </a:ln>
        </p:spPr>
      </p:pic>
      <p:pic>
        <p:nvPicPr>
          <p:cNvPr id="132" name="Google Shape;132;p24"/>
          <p:cNvPicPr preferRelativeResize="0"/>
          <p:nvPr/>
        </p:nvPicPr>
        <p:blipFill>
          <a:blip r:embed="rId4">
            <a:alphaModFix/>
          </a:blip>
          <a:stretch>
            <a:fillRect/>
          </a:stretch>
        </p:blipFill>
        <p:spPr>
          <a:xfrm>
            <a:off x="4528738" y="2686376"/>
            <a:ext cx="1439774" cy="1439774"/>
          </a:xfrm>
          <a:prstGeom prst="rect">
            <a:avLst/>
          </a:prstGeom>
          <a:noFill/>
          <a:ln>
            <a:noFill/>
          </a:ln>
        </p:spPr>
      </p:pic>
      <p:sp>
        <p:nvSpPr>
          <p:cNvPr id="133" name="Google Shape;133;p24"/>
          <p:cNvSpPr txBox="1"/>
          <p:nvPr/>
        </p:nvSpPr>
        <p:spPr>
          <a:xfrm>
            <a:off x="4881175" y="4408450"/>
            <a:ext cx="777600" cy="268500"/>
          </a:xfrm>
          <a:prstGeom prst="rect">
            <a:avLst/>
          </a:prstGeom>
          <a:noFill/>
          <a:ln>
            <a:noFill/>
          </a:ln>
          <a:effectLst>
            <a:outerShdw blurRad="42863" rotWithShape="0" algn="bl" dir="1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5 grams</a:t>
            </a:r>
            <a:endParaRPr b="1" sz="1000">
              <a:solidFill>
                <a:srgbClr val="FFFFFF"/>
              </a:solidFill>
              <a:latin typeface="Lato"/>
              <a:ea typeface="Lato"/>
              <a:cs typeface="Lato"/>
              <a:sym typeface="Lato"/>
            </a:endParaRPr>
          </a:p>
        </p:txBody>
      </p:sp>
      <p:pic>
        <p:nvPicPr>
          <p:cNvPr id="134" name="Google Shape;134;p24"/>
          <p:cNvPicPr preferRelativeResize="0"/>
          <p:nvPr/>
        </p:nvPicPr>
        <p:blipFill rotWithShape="1">
          <a:blip r:embed="rId5">
            <a:alphaModFix amt="31000"/>
          </a:blip>
          <a:srcRect b="44336" l="0" r="79101" t="0"/>
          <a:stretch/>
        </p:blipFill>
        <p:spPr>
          <a:xfrm>
            <a:off x="2974388" y="3213475"/>
            <a:ext cx="777500" cy="857400"/>
          </a:xfrm>
          <a:prstGeom prst="rect">
            <a:avLst/>
          </a:prstGeom>
          <a:noFill/>
          <a:ln>
            <a:noFill/>
          </a:ln>
        </p:spPr>
      </p:pic>
      <p:pic>
        <p:nvPicPr>
          <p:cNvPr id="135" name="Google Shape;135;p24"/>
          <p:cNvPicPr preferRelativeResize="0"/>
          <p:nvPr/>
        </p:nvPicPr>
        <p:blipFill rotWithShape="1">
          <a:blip r:embed="rId5">
            <a:alphaModFix amt="31000"/>
          </a:blip>
          <a:srcRect b="44336" l="0" r="79101" t="0"/>
          <a:stretch/>
        </p:blipFill>
        <p:spPr>
          <a:xfrm>
            <a:off x="4859875" y="3190425"/>
            <a:ext cx="777500" cy="857400"/>
          </a:xfrm>
          <a:prstGeom prst="rect">
            <a:avLst/>
          </a:prstGeom>
          <a:noFill/>
          <a:ln>
            <a:noFill/>
          </a:ln>
        </p:spPr>
      </p:pic>
      <p:grpSp>
        <p:nvGrpSpPr>
          <p:cNvPr id="136" name="Google Shape;136;p24"/>
          <p:cNvGrpSpPr/>
          <p:nvPr/>
        </p:nvGrpSpPr>
        <p:grpSpPr>
          <a:xfrm>
            <a:off x="3046622" y="2145238"/>
            <a:ext cx="568527" cy="612850"/>
            <a:chOff x="3046622" y="2073526"/>
            <a:chExt cx="568527" cy="612850"/>
          </a:xfrm>
        </p:grpSpPr>
        <p:pic>
          <p:nvPicPr>
            <p:cNvPr id="137" name="Google Shape;137;p24"/>
            <p:cNvPicPr preferRelativeResize="0"/>
            <p:nvPr/>
          </p:nvPicPr>
          <p:blipFill>
            <a:blip r:embed="rId6">
              <a:alphaModFix/>
            </a:blip>
            <a:stretch>
              <a:fillRect/>
            </a:stretch>
          </p:blipFill>
          <p:spPr>
            <a:xfrm>
              <a:off x="3046622" y="2073526"/>
              <a:ext cx="568527" cy="612850"/>
            </a:xfrm>
            <a:prstGeom prst="rect">
              <a:avLst/>
            </a:prstGeom>
            <a:noFill/>
            <a:ln>
              <a:noFill/>
            </a:ln>
          </p:spPr>
        </p:pic>
        <p:sp>
          <p:nvSpPr>
            <p:cNvPr id="138" name="Google Shape;138;p24"/>
            <p:cNvSpPr/>
            <p:nvPr/>
          </p:nvSpPr>
          <p:spPr>
            <a:xfrm rot="10800000">
              <a:off x="3222300" y="2469450"/>
              <a:ext cx="217200" cy="102300"/>
            </a:xfrm>
            <a:prstGeom prst="trapezoid">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24"/>
          <p:cNvGrpSpPr/>
          <p:nvPr/>
        </p:nvGrpSpPr>
        <p:grpSpPr>
          <a:xfrm>
            <a:off x="4404997" y="2145238"/>
            <a:ext cx="568527" cy="612850"/>
            <a:chOff x="3046622" y="2073526"/>
            <a:chExt cx="568527" cy="612850"/>
          </a:xfrm>
        </p:grpSpPr>
        <p:pic>
          <p:nvPicPr>
            <p:cNvPr id="140" name="Google Shape;140;p24"/>
            <p:cNvPicPr preferRelativeResize="0"/>
            <p:nvPr/>
          </p:nvPicPr>
          <p:blipFill>
            <a:blip r:embed="rId6">
              <a:alphaModFix/>
            </a:blip>
            <a:stretch>
              <a:fillRect/>
            </a:stretch>
          </p:blipFill>
          <p:spPr>
            <a:xfrm>
              <a:off x="3046622" y="2073526"/>
              <a:ext cx="568527" cy="612850"/>
            </a:xfrm>
            <a:prstGeom prst="rect">
              <a:avLst/>
            </a:prstGeom>
            <a:noFill/>
            <a:ln>
              <a:noFill/>
            </a:ln>
          </p:spPr>
        </p:pic>
        <p:sp>
          <p:nvSpPr>
            <p:cNvPr id="141" name="Google Shape;141;p24"/>
            <p:cNvSpPr/>
            <p:nvPr/>
          </p:nvSpPr>
          <p:spPr>
            <a:xfrm rot="10800000">
              <a:off x="3222300" y="2389350"/>
              <a:ext cx="217200" cy="182400"/>
            </a:xfrm>
            <a:prstGeom prst="trapezoid">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 name="Google Shape;142;p24"/>
          <p:cNvGrpSpPr/>
          <p:nvPr/>
        </p:nvGrpSpPr>
        <p:grpSpPr>
          <a:xfrm>
            <a:off x="4971985" y="2145238"/>
            <a:ext cx="568527" cy="612850"/>
            <a:chOff x="3046622" y="2073526"/>
            <a:chExt cx="568527" cy="612850"/>
          </a:xfrm>
        </p:grpSpPr>
        <p:pic>
          <p:nvPicPr>
            <p:cNvPr id="143" name="Google Shape;143;p24"/>
            <p:cNvPicPr preferRelativeResize="0"/>
            <p:nvPr/>
          </p:nvPicPr>
          <p:blipFill>
            <a:blip r:embed="rId6">
              <a:alphaModFix/>
            </a:blip>
            <a:stretch>
              <a:fillRect/>
            </a:stretch>
          </p:blipFill>
          <p:spPr>
            <a:xfrm>
              <a:off x="3046622" y="2073526"/>
              <a:ext cx="568527" cy="612850"/>
            </a:xfrm>
            <a:prstGeom prst="rect">
              <a:avLst/>
            </a:prstGeom>
            <a:noFill/>
            <a:ln>
              <a:noFill/>
            </a:ln>
          </p:spPr>
        </p:pic>
        <p:sp>
          <p:nvSpPr>
            <p:cNvPr id="144" name="Google Shape;144;p24"/>
            <p:cNvSpPr/>
            <p:nvPr/>
          </p:nvSpPr>
          <p:spPr>
            <a:xfrm rot="10800000">
              <a:off x="3222300" y="2389350"/>
              <a:ext cx="217200" cy="182400"/>
            </a:xfrm>
            <a:prstGeom prst="trapezoid">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24"/>
          <p:cNvGrpSpPr/>
          <p:nvPr/>
        </p:nvGrpSpPr>
        <p:grpSpPr>
          <a:xfrm>
            <a:off x="5540497" y="2145238"/>
            <a:ext cx="568527" cy="612850"/>
            <a:chOff x="3046622" y="2073526"/>
            <a:chExt cx="568527" cy="612850"/>
          </a:xfrm>
        </p:grpSpPr>
        <p:pic>
          <p:nvPicPr>
            <p:cNvPr id="146" name="Google Shape;146;p24"/>
            <p:cNvPicPr preferRelativeResize="0"/>
            <p:nvPr/>
          </p:nvPicPr>
          <p:blipFill>
            <a:blip r:embed="rId6">
              <a:alphaModFix/>
            </a:blip>
            <a:stretch>
              <a:fillRect/>
            </a:stretch>
          </p:blipFill>
          <p:spPr>
            <a:xfrm>
              <a:off x="3046622" y="2073526"/>
              <a:ext cx="568527" cy="612850"/>
            </a:xfrm>
            <a:prstGeom prst="rect">
              <a:avLst/>
            </a:prstGeom>
            <a:noFill/>
            <a:ln>
              <a:noFill/>
            </a:ln>
          </p:spPr>
        </p:pic>
        <p:sp>
          <p:nvSpPr>
            <p:cNvPr id="147" name="Google Shape;147;p24"/>
            <p:cNvSpPr/>
            <p:nvPr/>
          </p:nvSpPr>
          <p:spPr>
            <a:xfrm rot="10800000">
              <a:off x="3222300" y="2389350"/>
              <a:ext cx="217200" cy="182400"/>
            </a:xfrm>
            <a:prstGeom prst="trapezoid">
              <a:avLst>
                <a:gd fmla="val 25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 name="Google Shape;148;p24"/>
          <p:cNvPicPr preferRelativeResize="0"/>
          <p:nvPr/>
        </p:nvPicPr>
        <p:blipFill>
          <a:blip r:embed="rId3">
            <a:alphaModFix/>
          </a:blip>
          <a:stretch>
            <a:fillRect/>
          </a:stretch>
        </p:blipFill>
        <p:spPr>
          <a:xfrm>
            <a:off x="3032600" y="4282741"/>
            <a:ext cx="633650" cy="519921"/>
          </a:xfrm>
          <a:prstGeom prst="rect">
            <a:avLst/>
          </a:prstGeom>
          <a:noFill/>
          <a:ln>
            <a:noFill/>
          </a:ln>
        </p:spPr>
      </p:pic>
      <p:sp>
        <p:nvSpPr>
          <p:cNvPr id="149" name="Google Shape;149;p24"/>
          <p:cNvSpPr txBox="1"/>
          <p:nvPr/>
        </p:nvSpPr>
        <p:spPr>
          <a:xfrm>
            <a:off x="2974350" y="4408450"/>
            <a:ext cx="777600" cy="268500"/>
          </a:xfrm>
          <a:prstGeom prst="rect">
            <a:avLst/>
          </a:prstGeom>
          <a:noFill/>
          <a:ln>
            <a:noFill/>
          </a:ln>
          <a:effectLst>
            <a:outerShdw blurRad="42863" rotWithShape="0" algn="bl" dir="1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5 grams</a:t>
            </a:r>
            <a:endParaRPr b="1" sz="1000">
              <a:solidFill>
                <a:srgbClr val="FFFFFF"/>
              </a:solidFill>
              <a:latin typeface="Lato"/>
              <a:ea typeface="Lato"/>
              <a:cs typeface="Lato"/>
              <a:sym typeface="Lato"/>
            </a:endParaRPr>
          </a:p>
        </p:txBody>
      </p:sp>
      <p:pic>
        <p:nvPicPr>
          <p:cNvPr id="150" name="Google Shape;150;p24"/>
          <p:cNvPicPr preferRelativeResize="0"/>
          <p:nvPr/>
        </p:nvPicPr>
        <p:blipFill>
          <a:blip r:embed="rId3">
            <a:alphaModFix/>
          </a:blip>
          <a:stretch>
            <a:fillRect/>
          </a:stretch>
        </p:blipFill>
        <p:spPr>
          <a:xfrm>
            <a:off x="1061225" y="4282741"/>
            <a:ext cx="633650" cy="519921"/>
          </a:xfrm>
          <a:prstGeom prst="rect">
            <a:avLst/>
          </a:prstGeom>
          <a:noFill/>
          <a:ln>
            <a:noFill/>
          </a:ln>
        </p:spPr>
      </p:pic>
      <p:sp>
        <p:nvSpPr>
          <p:cNvPr id="151" name="Google Shape;151;p24"/>
          <p:cNvSpPr txBox="1"/>
          <p:nvPr/>
        </p:nvSpPr>
        <p:spPr>
          <a:xfrm>
            <a:off x="1002975" y="4408450"/>
            <a:ext cx="777600" cy="268500"/>
          </a:xfrm>
          <a:prstGeom prst="rect">
            <a:avLst/>
          </a:prstGeom>
          <a:noFill/>
          <a:ln>
            <a:noFill/>
          </a:ln>
          <a:effectLst>
            <a:outerShdw blurRad="42863" rotWithShape="0" algn="bl" dir="1860000" dist="95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Lato"/>
                <a:ea typeface="Lato"/>
                <a:cs typeface="Lato"/>
                <a:sym typeface="Lato"/>
              </a:rPr>
              <a:t>5 grams</a:t>
            </a:r>
            <a:endParaRPr b="1" sz="10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457200" y="134897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 measurement</a:t>
            </a:r>
            <a:endParaRPr/>
          </a:p>
          <a:p>
            <a:pPr indent="0" lvl="0" marL="0" rtl="0" algn="l">
              <a:spcBef>
                <a:spcPts val="0"/>
              </a:spcBef>
              <a:spcAft>
                <a:spcPts val="0"/>
              </a:spcAft>
              <a:buNone/>
            </a:pPr>
            <a:r>
              <a:rPr b="1" lang="en">
                <a:latin typeface="Lato"/>
                <a:ea typeface="Lato"/>
                <a:cs typeface="Lato"/>
                <a:sym typeface="Lato"/>
              </a:rPr>
              <a:t>step 1</a:t>
            </a:r>
            <a:endParaRPr b="1">
              <a:latin typeface="Lato"/>
              <a:ea typeface="Lato"/>
              <a:cs typeface="Lato"/>
              <a:sym typeface="Lato"/>
            </a:endParaRPr>
          </a:p>
          <a:p>
            <a:pPr indent="0" lvl="0" marL="0" rtl="0" algn="l">
              <a:spcBef>
                <a:spcPts val="0"/>
              </a:spcBef>
              <a:spcAft>
                <a:spcPts val="0"/>
              </a:spcAft>
              <a:buNone/>
            </a:pPr>
            <a:r>
              <a:rPr lang="en"/>
              <a:t>ranking solutions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p:nvPr/>
        </p:nvSpPr>
        <p:spPr>
          <a:xfrm>
            <a:off x="3068675" y="882000"/>
            <a:ext cx="2903400" cy="3379500"/>
          </a:xfrm>
          <a:prstGeom prst="rect">
            <a:avLst/>
          </a:prstGeom>
          <a:solidFill>
            <a:srgbClr val="4E4C4C">
              <a:alpha val="2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nvSpPr>
        <p:spPr>
          <a:xfrm>
            <a:off x="2746325" y="562200"/>
            <a:ext cx="3548100" cy="4019100"/>
          </a:xfrm>
          <a:prstGeom prst="rect">
            <a:avLst/>
          </a:prstGeom>
          <a:noFill/>
          <a:ln>
            <a:noFill/>
          </a:ln>
          <a:effectLst>
            <a:outerShdw blurRad="85725" rotWithShape="0" algn="bl" dir="5400000" dist="28575">
              <a:srgbClr val="000000">
                <a:alpha val="50000"/>
              </a:srgbClr>
            </a:outerShdw>
          </a:effectLst>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a:solidFill>
                <a:schemeClr val="lt1"/>
              </a:solidFill>
              <a:latin typeface="Lato Hairline"/>
              <a:ea typeface="Lato Hairline"/>
              <a:cs typeface="Lato Hairline"/>
              <a:sym typeface="Lato Hairline"/>
            </a:endParaRPr>
          </a:p>
          <a:p>
            <a:pPr indent="0" lvl="0" marL="0" rtl="0" algn="ctr">
              <a:lnSpc>
                <a:spcPct val="150000"/>
              </a:lnSpc>
              <a:spcBef>
                <a:spcPts val="0"/>
              </a:spcBef>
              <a:spcAft>
                <a:spcPts val="0"/>
              </a:spcAft>
              <a:buNone/>
            </a:pPr>
            <a:r>
              <a:rPr b="1" i="1" lang="en" sz="3000">
                <a:solidFill>
                  <a:schemeClr val="lt1"/>
                </a:solidFill>
                <a:latin typeface="Lato"/>
                <a:ea typeface="Lato"/>
                <a:cs typeface="Lato"/>
                <a:sym typeface="Lato"/>
              </a:rPr>
              <a:t>pH scale</a:t>
            </a:r>
            <a:endParaRPr b="1" i="1" sz="3000">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 sz="3600">
                <a:solidFill>
                  <a:schemeClr val="lt1"/>
                </a:solidFill>
                <a:latin typeface="Lato"/>
                <a:ea typeface="Lato"/>
                <a:cs typeface="Lato"/>
                <a:sym typeface="Lato"/>
              </a:rPr>
              <a:t>0-7 acidic</a:t>
            </a:r>
            <a:endParaRPr sz="3600">
              <a:solidFill>
                <a:schemeClr val="lt1"/>
              </a:solidFill>
              <a:latin typeface="Lato"/>
              <a:ea typeface="Lato"/>
              <a:cs typeface="Lato"/>
              <a:sym typeface="Lato"/>
            </a:endParaRPr>
          </a:p>
          <a:p>
            <a:pPr indent="0" lvl="0" marL="0" rtl="0" algn="ctr">
              <a:lnSpc>
                <a:spcPct val="150000"/>
              </a:lnSpc>
              <a:spcBef>
                <a:spcPts val="0"/>
              </a:spcBef>
              <a:spcAft>
                <a:spcPts val="0"/>
              </a:spcAft>
              <a:buNone/>
            </a:pPr>
            <a:r>
              <a:rPr b="1" lang="en" sz="4800">
                <a:solidFill>
                  <a:schemeClr val="lt1"/>
                </a:solidFill>
                <a:latin typeface="Lato"/>
                <a:ea typeface="Lato"/>
                <a:cs typeface="Lato"/>
                <a:sym typeface="Lato"/>
              </a:rPr>
              <a:t>7 neutral</a:t>
            </a:r>
            <a:endParaRPr b="1" sz="4800">
              <a:solidFill>
                <a:schemeClr val="lt1"/>
              </a:solidFill>
              <a:latin typeface="Lato"/>
              <a:ea typeface="Lato"/>
              <a:cs typeface="Lato"/>
              <a:sym typeface="Lato"/>
            </a:endParaRPr>
          </a:p>
          <a:p>
            <a:pPr indent="0" lvl="0" marL="0" rtl="0" algn="ctr">
              <a:lnSpc>
                <a:spcPct val="150000"/>
              </a:lnSpc>
              <a:spcBef>
                <a:spcPts val="0"/>
              </a:spcBef>
              <a:spcAft>
                <a:spcPts val="0"/>
              </a:spcAft>
              <a:buNone/>
            </a:pPr>
            <a:r>
              <a:rPr lang="en" sz="3600">
                <a:solidFill>
                  <a:schemeClr val="lt1"/>
                </a:solidFill>
                <a:latin typeface="Lato"/>
                <a:ea typeface="Lato"/>
                <a:cs typeface="Lato"/>
                <a:sym typeface="Lato"/>
              </a:rPr>
              <a:t>7-14 basic</a:t>
            </a:r>
            <a:endParaRPr sz="3600">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457200" y="134897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 measurement</a:t>
            </a:r>
            <a:endParaRPr/>
          </a:p>
          <a:p>
            <a:pPr indent="0" lvl="0" marL="0" rtl="0" algn="l">
              <a:spcBef>
                <a:spcPts val="0"/>
              </a:spcBef>
              <a:spcAft>
                <a:spcPts val="0"/>
              </a:spcAft>
              <a:buNone/>
            </a:pPr>
            <a:r>
              <a:rPr b="1" lang="en">
                <a:latin typeface="Lato"/>
                <a:ea typeface="Lato"/>
                <a:cs typeface="Lato"/>
                <a:sym typeface="Lato"/>
              </a:rPr>
              <a:t>s</a:t>
            </a:r>
            <a:r>
              <a:rPr b="1" lang="en">
                <a:latin typeface="Lato"/>
                <a:ea typeface="Lato"/>
                <a:cs typeface="Lato"/>
                <a:sym typeface="Lato"/>
              </a:rPr>
              <a:t>teps 2-4</a:t>
            </a:r>
            <a:endParaRPr b="1">
              <a:latin typeface="Lato"/>
              <a:ea typeface="Lato"/>
              <a:cs typeface="Lato"/>
              <a:sym typeface="Lato"/>
            </a:endParaRPr>
          </a:p>
          <a:p>
            <a:pPr indent="0" lvl="0" marL="0" rtl="0" algn="l">
              <a:spcBef>
                <a:spcPts val="0"/>
              </a:spcBef>
              <a:spcAft>
                <a:spcPts val="0"/>
              </a:spcAft>
              <a:buNone/>
            </a:pPr>
            <a:r>
              <a:rPr lang="en"/>
              <a:t>testing</a:t>
            </a:r>
            <a:r>
              <a:rPr lang="en"/>
              <a:t> solutions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8"/>
          <p:cNvPicPr preferRelativeResize="0"/>
          <p:nvPr/>
        </p:nvPicPr>
        <p:blipFill rotWithShape="1">
          <a:blip r:embed="rId3">
            <a:alphaModFix amt="83000"/>
          </a:blip>
          <a:srcRect b="0" l="0" r="0" t="0"/>
          <a:stretch/>
        </p:blipFill>
        <p:spPr>
          <a:xfrm>
            <a:off x="457200" y="154982"/>
            <a:ext cx="5593750" cy="4155350"/>
          </a:xfrm>
          <a:prstGeom prst="rect">
            <a:avLst/>
          </a:prstGeom>
          <a:noFill/>
          <a:ln>
            <a:noFill/>
          </a:ln>
        </p:spPr>
      </p:pic>
      <p:sp>
        <p:nvSpPr>
          <p:cNvPr id="173" name="Google Shape;173;p28"/>
          <p:cNvSpPr txBox="1"/>
          <p:nvPr>
            <p:ph idx="1" type="body"/>
          </p:nvPr>
        </p:nvSpPr>
        <p:spPr>
          <a:xfrm>
            <a:off x="457200" y="4406300"/>
            <a:ext cx="5824800" cy="51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434343"/>
                </a:solidFill>
              </a:rPr>
              <a:t>0-7 acidic	</a:t>
            </a:r>
            <a:r>
              <a:rPr b="1" lang="en">
                <a:solidFill>
                  <a:srgbClr val="434343"/>
                </a:solidFill>
                <a:latin typeface="Lato"/>
                <a:ea typeface="Lato"/>
                <a:cs typeface="Lato"/>
                <a:sym typeface="Lato"/>
              </a:rPr>
              <a:t>7 neutral	</a:t>
            </a:r>
            <a:r>
              <a:rPr lang="en">
                <a:solidFill>
                  <a:srgbClr val="434343"/>
                </a:solidFill>
              </a:rPr>
              <a:t>7-14 basic</a:t>
            </a:r>
            <a:endParaRPr>
              <a:solidFill>
                <a:srgbClr val="434343"/>
              </a:solidFill>
            </a:endParaRPr>
          </a:p>
          <a:p>
            <a:pPr indent="0" lvl="0" marL="0" rtl="0" algn="l">
              <a:spcBef>
                <a:spcPts val="36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descr="We put two aluminium Coke cans into Hydrochloric Acid and Sodium Hydroxide. &#10; &#10;More chemistry at http://www.periodicvideos.com/ &#10;Follow us on Facebook at http://www.facebook.com/periodicvideos &#10;And on Twitter at http://twitter.com/periodicvideos &#10;Periodic Videos films are by video journalist Brady Haran" id="178" name="Google Shape;178;p29" title="Coke Cans in Acid and Base - Periodic Table of Videos">
            <a:hlinkClick r:id="rId3"/>
          </p:cNvPr>
          <p:cNvPicPr preferRelativeResize="0"/>
          <p:nvPr/>
        </p:nvPicPr>
        <p:blipFill>
          <a:blip r:embed="rId4">
            <a:alphaModFix/>
          </a:blip>
          <a:stretch>
            <a:fillRect/>
          </a:stretch>
        </p:blipFill>
        <p:spPr>
          <a:xfrm>
            <a:off x="423625" y="1054200"/>
            <a:ext cx="3755750" cy="2816825"/>
          </a:xfrm>
          <a:prstGeom prst="rect">
            <a:avLst/>
          </a:prstGeom>
          <a:noFill/>
          <a:ln>
            <a:noFill/>
          </a:ln>
          <a:effectLst>
            <a:outerShdw blurRad="57150" rotWithShape="0" algn="bl" dir="5400000" dist="19050">
              <a:srgbClr val="000000">
                <a:alpha val="50000"/>
              </a:srgbClr>
            </a:outerShdw>
          </a:effectLst>
        </p:spPr>
      </p:pic>
      <p:sp>
        <p:nvSpPr>
          <p:cNvPr id="179" name="Google Shape;179;p29"/>
          <p:cNvSpPr txBox="1"/>
          <p:nvPr/>
        </p:nvSpPr>
        <p:spPr>
          <a:xfrm>
            <a:off x="5713700" y="1054200"/>
            <a:ext cx="2283300" cy="2816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STRONG ACIDS</a:t>
            </a:r>
            <a:endParaRPr sz="2400">
              <a:solidFill>
                <a:srgbClr val="FFFFFF"/>
              </a:solidFill>
              <a:latin typeface="Lato Black"/>
              <a:ea typeface="Lato Black"/>
              <a:cs typeface="Lato Black"/>
              <a:sym typeface="Lato Black"/>
            </a:endParaRPr>
          </a:p>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&amp;</a:t>
            </a:r>
            <a:endParaRPr sz="2400">
              <a:solidFill>
                <a:srgbClr val="FFFFFF"/>
              </a:solidFill>
              <a:latin typeface="Lato Black"/>
              <a:ea typeface="Lato Black"/>
              <a:cs typeface="Lato Black"/>
              <a:sym typeface="Lato Black"/>
            </a:endParaRPr>
          </a:p>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STRONG BASES</a:t>
            </a:r>
            <a:endParaRPr sz="2400">
              <a:solidFill>
                <a:srgbClr val="FFFFFF"/>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457200" y="134897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 measurement</a:t>
            </a:r>
            <a:endParaRPr/>
          </a:p>
          <a:p>
            <a:pPr indent="0" lvl="0" marL="0" rtl="0" algn="l">
              <a:spcBef>
                <a:spcPts val="0"/>
              </a:spcBef>
              <a:spcAft>
                <a:spcPts val="0"/>
              </a:spcAft>
              <a:buNone/>
            </a:pPr>
            <a:r>
              <a:rPr b="1" lang="en">
                <a:latin typeface="Lato"/>
                <a:ea typeface="Lato"/>
                <a:cs typeface="Lato"/>
                <a:sym typeface="Lato"/>
              </a:rPr>
              <a:t>steps 5-7</a:t>
            </a:r>
            <a:endParaRPr b="1">
              <a:latin typeface="Lato"/>
              <a:ea typeface="Lato"/>
              <a:cs typeface="Lato"/>
              <a:sym typeface="Lato"/>
            </a:endParaRPr>
          </a:p>
          <a:p>
            <a:pPr indent="0" lvl="0" marL="0" rtl="0" algn="l">
              <a:spcBef>
                <a:spcPts val="0"/>
              </a:spcBef>
              <a:spcAft>
                <a:spcPts val="0"/>
              </a:spcAft>
              <a:buNone/>
            </a:pPr>
            <a:r>
              <a:rPr lang="en"/>
              <a:t>diluting solutions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1"/>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Lato"/>
                <a:ea typeface="Lato"/>
                <a:cs typeface="Lato"/>
                <a:sym typeface="Lato"/>
              </a:rPr>
              <a:t>Exit Ticket</a:t>
            </a:r>
            <a:r>
              <a:rPr b="1" lang="en">
                <a:latin typeface="Lato"/>
                <a:ea typeface="Lato"/>
                <a:cs typeface="Lato"/>
                <a:sym typeface="Lato"/>
              </a:rPr>
              <a:t>:</a:t>
            </a:r>
            <a:endParaRPr b="1">
              <a:latin typeface="Lato"/>
              <a:ea typeface="Lato"/>
              <a:cs typeface="Lato"/>
              <a:sym typeface="Lato"/>
            </a:endParaRPr>
          </a:p>
          <a:p>
            <a:pPr indent="0" lvl="0" marL="0" rtl="0" algn="ctr">
              <a:spcBef>
                <a:spcPts val="600"/>
              </a:spcBef>
              <a:spcAft>
                <a:spcPts val="0"/>
              </a:spcAft>
              <a:buNone/>
            </a:pPr>
            <a:r>
              <a:rPr lang="en" sz="3000">
                <a:latin typeface="Lato Black"/>
                <a:ea typeface="Lato Black"/>
                <a:cs typeface="Lato Black"/>
                <a:sym typeface="Lato Black"/>
              </a:rPr>
              <a:t>If you had to teach someone what you learned last week, what topic would you choose? </a:t>
            </a:r>
            <a:endParaRPr sz="3000">
              <a:latin typeface="Lato Black"/>
              <a:ea typeface="Lato Black"/>
              <a:cs typeface="Lato Black"/>
              <a:sym typeface="Lato Black"/>
            </a:endParaRPr>
          </a:p>
          <a:p>
            <a:pPr indent="0" lvl="0" marL="0" rtl="0" algn="ctr">
              <a:spcBef>
                <a:spcPts val="600"/>
              </a:spcBef>
              <a:spcAft>
                <a:spcPts val="0"/>
              </a:spcAft>
              <a:buNone/>
            </a:pPr>
            <a:r>
              <a:rPr lang="en" sz="3000">
                <a:latin typeface="Lato Black"/>
                <a:ea typeface="Lato Black"/>
                <a:cs typeface="Lato Black"/>
                <a:sym typeface="Lato Black"/>
              </a:rPr>
              <a:t>(1-2 words)</a:t>
            </a:r>
            <a:endParaRPr sz="3000">
              <a:latin typeface="Lato Black"/>
              <a:ea typeface="Lato Black"/>
              <a:cs typeface="Lato Black"/>
              <a:sym typeface="Lato Blac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2"/>
          <p:cNvSpPr txBox="1"/>
          <p:nvPr>
            <p:ph type="ctrTitle"/>
          </p:nvPr>
        </p:nvSpPr>
        <p:spPr>
          <a:xfrm>
            <a:off x="685800" y="2878750"/>
            <a:ext cx="3914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check on cups</a:t>
            </a:r>
            <a:endParaRPr/>
          </a:p>
        </p:txBody>
      </p:sp>
      <p:sp>
        <p:nvSpPr>
          <p:cNvPr id="195" name="Google Shape;195;p32"/>
          <p:cNvSpPr txBox="1"/>
          <p:nvPr>
            <p:ph idx="1" type="subTitle"/>
          </p:nvPr>
        </p:nvSpPr>
        <p:spPr>
          <a:xfrm>
            <a:off x="685800" y="4135454"/>
            <a:ext cx="39147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ato"/>
                <a:ea typeface="Lato"/>
                <a:cs typeface="Lato"/>
                <a:sym typeface="Lato"/>
              </a:rPr>
              <a:t>N O     T O U C H I N G</a:t>
            </a:r>
            <a:endParaRPr b="1" sz="24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Lato"/>
                <a:ea typeface="Lato"/>
                <a:cs typeface="Lato"/>
                <a:sym typeface="Lato"/>
              </a:rPr>
              <a:t>Quick Activity:</a:t>
            </a:r>
            <a:endParaRPr b="1">
              <a:latin typeface="Lato"/>
              <a:ea typeface="Lato"/>
              <a:cs typeface="Lato"/>
              <a:sym typeface="Lato"/>
            </a:endParaRPr>
          </a:p>
          <a:p>
            <a:pPr indent="0" lvl="0" marL="0" rtl="0" algn="ctr">
              <a:spcBef>
                <a:spcPts val="600"/>
              </a:spcBef>
              <a:spcAft>
                <a:spcPts val="0"/>
              </a:spcAft>
              <a:buNone/>
            </a:pPr>
            <a:r>
              <a:rPr lang="en" sz="4800"/>
              <a:t>What is your favorite animal?</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3"/>
          <p:cNvSpPr txBox="1"/>
          <p:nvPr/>
        </p:nvSpPr>
        <p:spPr>
          <a:xfrm>
            <a:off x="5713700" y="1054200"/>
            <a:ext cx="2738100" cy="2816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OCEAN</a:t>
            </a:r>
            <a:endParaRPr sz="2400">
              <a:solidFill>
                <a:srgbClr val="FFFFFF"/>
              </a:solidFill>
              <a:latin typeface="Lato Black"/>
              <a:ea typeface="Lato Black"/>
              <a:cs typeface="Lato Black"/>
              <a:sym typeface="Lato Black"/>
            </a:endParaRPr>
          </a:p>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ACIDIFICATION</a:t>
            </a:r>
            <a:endParaRPr sz="2400">
              <a:solidFill>
                <a:srgbClr val="FFFFFF"/>
              </a:solidFill>
              <a:latin typeface="Lato Black"/>
              <a:ea typeface="Lato Black"/>
              <a:cs typeface="Lato Black"/>
              <a:sym typeface="Lato Black"/>
            </a:endParaRPr>
          </a:p>
        </p:txBody>
      </p:sp>
      <p:pic>
        <p:nvPicPr>
          <p:cNvPr descr="There’s a chemical change under way in our oceans. It's called ocean acidification. As the ocean absorbs carbon dioxide from the atmosphere, it's becoming more acidic—eroding the shells of marine life like oysters, clams, and urchins, which are vital to the food web. &#10;&#10;Scientists predict that ocean acidification could wipe out most coral reefs by the middle of this century, and it’s affecting other animals, too. The good news is that, if we reverse course, the ocean should regain its chemical balance. If not, well, the truth will be a lot scarier than fiction.&#10;&#10;Nationally syndicated cartoonist Jim Toomey, creator of Sherman's Lagoon, has joined forces with The Pew Charitable Trusts to illustrate &quot;ocean acidification&quot; and other terms associated with our oceans. &#10;&#10;Watch the full ocean terms video series: http://www.pewtrusts.org/en/research-and-analysis/collections/2016/01/cartoon-crash-course-a-visual-glossary-of-ocean-terminology &#10;&#10;*TRANSCRIPT*&#10;&#10;Invisible force invades world, slowly dissolving residents! Sounds like science fiction. Actually, it’s science nonfiction – otherwise known as reality – and it’s &#10;happening in our oceans right now. “It” is ocean acidification. &#10;&#10;“Huh?”&#10;&#10;The oceans absorbs about a third of the carbon dioxide that spews forth from our cars, power plants, factories and airplanes. That’s over 22 million tons of CO2 every day!  But the ocean doesn’t just “absorb” all that CO2.  There’s a chemical reaction at work here.&#10;&#10;Through processes involving hydrogen ions and other science-y nonfiction words, the ocean is becoming more acidic, and that in turn is eroding the shells of vital marine species including clams, oysters, urchins, and pteropods. &#10;&#10;Oh sure, I know what you’re thinking… “Who cares about a bunch of pteropods?” But these animals are part of the foundation of an enormous food web. And when little things change on a big scale, big changes are sure to follow. &#10;&#10;The chemical change in our seawater is also having an effect on corals. In fact, scientists say that ocean acidification could wipe out most coral reefs by the middle of this century.  &#10;&#10;It’s affecting larger animals, too. For example, certain fish have a harder time detecting predators. And that’s just for starters.&#10;&#10;The good news is that with less carbon pollution, the ocean should regain its chemical balance. &#10;&#10;If not, the truth will be a lot scarier than fiction.&#10;&#10;Pewtrusts.org/oceanacid" id="201" name="Google Shape;201;p33" title="What Is Ocean Acidification? | A Cartoon Crash Course">
            <a:hlinkClick r:id="rId3"/>
          </p:cNvPr>
          <p:cNvPicPr preferRelativeResize="0"/>
          <p:nvPr/>
        </p:nvPicPr>
        <p:blipFill>
          <a:blip r:embed="rId4">
            <a:alphaModFix/>
          </a:blip>
          <a:stretch>
            <a:fillRect/>
          </a:stretch>
        </p:blipFill>
        <p:spPr>
          <a:xfrm>
            <a:off x="152400" y="748050"/>
            <a:ext cx="4572000" cy="342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CO2 in the atmosphere</a:t>
            </a:r>
            <a:endParaRPr/>
          </a:p>
        </p:txBody>
      </p:sp>
      <p:pic>
        <p:nvPicPr>
          <p:cNvPr id="207" name="Google Shape;207;p34"/>
          <p:cNvPicPr preferRelativeResize="0"/>
          <p:nvPr/>
        </p:nvPicPr>
        <p:blipFill rotWithShape="1">
          <a:blip r:embed="rId3">
            <a:alphaModFix/>
          </a:blip>
          <a:srcRect b="0" l="0" r="0" t="0"/>
          <a:stretch/>
        </p:blipFill>
        <p:spPr>
          <a:xfrm>
            <a:off x="185725" y="1176338"/>
            <a:ext cx="8772525" cy="2790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Greenhouse Gases</a:t>
            </a:r>
            <a:endParaRPr/>
          </a:p>
        </p:txBody>
      </p:sp>
      <p:sp>
        <p:nvSpPr>
          <p:cNvPr id="213" name="Google Shape;213;p35"/>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Examples?</a:t>
            </a:r>
            <a:endParaRPr/>
          </a:p>
        </p:txBody>
      </p:sp>
      <p:sp>
        <p:nvSpPr>
          <p:cNvPr id="214" name="Google Shape;214;p35"/>
          <p:cNvSpPr txBox="1"/>
          <p:nvPr>
            <p:ph idx="2" type="body"/>
          </p:nvPr>
        </p:nvSpPr>
        <p:spPr>
          <a:xfrm>
            <a:off x="3293406" y="2211825"/>
            <a:ext cx="2675100" cy="26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Where do they come from?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6"/>
          <p:cNvPicPr preferRelativeResize="0"/>
          <p:nvPr/>
        </p:nvPicPr>
        <p:blipFill>
          <a:blip r:embed="rId3">
            <a:alphaModFix/>
          </a:blip>
          <a:stretch>
            <a:fillRect/>
          </a:stretch>
        </p:blipFill>
        <p:spPr>
          <a:xfrm>
            <a:off x="4085475" y="191763"/>
            <a:ext cx="4045976" cy="4759976"/>
          </a:xfrm>
          <a:prstGeom prst="rect">
            <a:avLst/>
          </a:prstGeom>
          <a:noFill/>
          <a:ln>
            <a:noFill/>
          </a:ln>
        </p:spPr>
      </p:pic>
      <p:pic>
        <p:nvPicPr>
          <p:cNvPr id="220" name="Google Shape;220;p36"/>
          <p:cNvPicPr preferRelativeResize="0"/>
          <p:nvPr/>
        </p:nvPicPr>
        <p:blipFill>
          <a:blip r:embed="rId4">
            <a:alphaModFix/>
          </a:blip>
          <a:stretch>
            <a:fillRect/>
          </a:stretch>
        </p:blipFill>
        <p:spPr>
          <a:xfrm>
            <a:off x="142050" y="1186650"/>
            <a:ext cx="3780676" cy="2770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4" name="Shape 224"/>
        <p:cNvGrpSpPr/>
        <p:nvPr/>
      </p:nvGrpSpPr>
      <p:grpSpPr>
        <a:xfrm>
          <a:off x="0" y="0"/>
          <a:ext cx="0" cy="0"/>
          <a:chOff x="0" y="0"/>
          <a:chExt cx="0" cy="0"/>
        </a:xfrm>
      </p:grpSpPr>
      <p:pic>
        <p:nvPicPr>
          <p:cNvPr id="225" name="Google Shape;225;p37"/>
          <p:cNvPicPr preferRelativeResize="0"/>
          <p:nvPr/>
        </p:nvPicPr>
        <p:blipFill rotWithShape="1">
          <a:blip r:embed="rId3">
            <a:alphaModFix/>
          </a:blip>
          <a:srcRect b="0" l="0" r="0" t="0"/>
          <a:stretch/>
        </p:blipFill>
        <p:spPr>
          <a:xfrm>
            <a:off x="1763375" y="155588"/>
            <a:ext cx="4018674" cy="4832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457200" y="1348975"/>
            <a:ext cx="55113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CO2 dissolution</a:t>
            </a:r>
            <a:endParaRPr/>
          </a:p>
          <a:p>
            <a:pPr indent="0" lvl="0" marL="0" rtl="0" algn="l">
              <a:spcBef>
                <a:spcPts val="0"/>
              </a:spcBef>
              <a:spcAft>
                <a:spcPts val="0"/>
              </a:spcAft>
              <a:buNone/>
            </a:pPr>
            <a:r>
              <a:rPr b="1" lang="en">
                <a:latin typeface="Lato"/>
                <a:ea typeface="Lato"/>
                <a:cs typeface="Lato"/>
                <a:sym typeface="Lato"/>
              </a:rPr>
              <a:t>steps 1-4</a:t>
            </a:r>
            <a:endParaRPr b="1">
              <a:latin typeface="Lato"/>
              <a:ea typeface="Lato"/>
              <a:cs typeface="Lato"/>
              <a:sym typeface="Lato"/>
            </a:endParaRPr>
          </a:p>
          <a:p>
            <a:pPr indent="0" lvl="0" marL="0" rtl="0" algn="l">
              <a:spcBef>
                <a:spcPts val="0"/>
              </a:spcBef>
              <a:spcAft>
                <a:spcPts val="0"/>
              </a:spcAft>
              <a:buNone/>
            </a:pPr>
            <a:r>
              <a:rPr lang="en"/>
              <a:t>CO2 in oceans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Carbon Cycle</a:t>
            </a:r>
            <a:endParaRPr/>
          </a:p>
        </p:txBody>
      </p:sp>
      <p:pic>
        <p:nvPicPr>
          <p:cNvPr id="236" name="Google Shape;236;p39"/>
          <p:cNvPicPr preferRelativeResize="0"/>
          <p:nvPr/>
        </p:nvPicPr>
        <p:blipFill rotWithShape="1">
          <a:blip r:embed="rId3">
            <a:alphaModFix/>
          </a:blip>
          <a:srcRect b="0" l="0" r="0" t="0"/>
          <a:stretch/>
        </p:blipFill>
        <p:spPr>
          <a:xfrm>
            <a:off x="457200" y="616350"/>
            <a:ext cx="6310901" cy="359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0"/>
          <p:cNvSpPr txBox="1"/>
          <p:nvPr>
            <p:ph type="ctrTitle"/>
          </p:nvPr>
        </p:nvSpPr>
        <p:spPr>
          <a:xfrm>
            <a:off x="685800" y="702600"/>
            <a:ext cx="5895900" cy="3336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grab</a:t>
            </a:r>
            <a:r>
              <a:rPr lang="en"/>
              <a:t> cups &amp; </a:t>
            </a:r>
            <a:endParaRPr/>
          </a:p>
          <a:p>
            <a:pPr indent="0" lvl="0" marL="0" rtl="0" algn="l">
              <a:spcBef>
                <a:spcPts val="0"/>
              </a:spcBef>
              <a:spcAft>
                <a:spcPts val="0"/>
              </a:spcAft>
              <a:buNone/>
            </a:pPr>
            <a:r>
              <a:rPr lang="en"/>
              <a:t>predict pH in each cup</a:t>
            </a:r>
            <a:endParaRPr/>
          </a:p>
        </p:txBody>
      </p:sp>
      <p:sp>
        <p:nvSpPr>
          <p:cNvPr id="242" name="Google Shape;242;p40"/>
          <p:cNvSpPr txBox="1"/>
          <p:nvPr>
            <p:ph idx="1" type="subTitle"/>
          </p:nvPr>
        </p:nvSpPr>
        <p:spPr>
          <a:xfrm>
            <a:off x="685800" y="1704275"/>
            <a:ext cx="5121000" cy="7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Lato"/>
                <a:ea typeface="Lato"/>
                <a:cs typeface="Lato"/>
                <a:sym typeface="Lato"/>
              </a:rPr>
              <a:t>DON’T TOUCH THE SHELLS YET!</a:t>
            </a:r>
            <a:endParaRPr b="1" sz="24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type="title"/>
          </p:nvPr>
        </p:nvSpPr>
        <p:spPr>
          <a:xfrm>
            <a:off x="436550" y="1714350"/>
            <a:ext cx="5511300" cy="85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Shell experiment</a:t>
            </a:r>
            <a:endParaRPr/>
          </a:p>
          <a:p>
            <a:pPr indent="0" lvl="0" marL="0" rtl="0" algn="l">
              <a:spcBef>
                <a:spcPts val="0"/>
              </a:spcBef>
              <a:spcAft>
                <a:spcPts val="0"/>
              </a:spcAft>
              <a:buNone/>
            </a:pPr>
            <a:r>
              <a:rPr b="1" lang="en">
                <a:latin typeface="Lato"/>
                <a:ea typeface="Lato"/>
                <a:cs typeface="Lato"/>
                <a:sym typeface="Lato"/>
              </a:rPr>
              <a:t>s</a:t>
            </a:r>
            <a:r>
              <a:rPr b="1" lang="en">
                <a:latin typeface="Lato"/>
                <a:ea typeface="Lato"/>
                <a:cs typeface="Lato"/>
                <a:sym typeface="Lato"/>
              </a:rPr>
              <a:t>teps 1-5</a:t>
            </a:r>
            <a:endParaRPr b="1">
              <a:latin typeface="Lato"/>
              <a:ea typeface="Lato"/>
              <a:cs typeface="Lato"/>
              <a:sym typeface="Lato"/>
            </a:endParaRPr>
          </a:p>
          <a:p>
            <a:pPr indent="0" lvl="0" marL="0" rtl="0" algn="l">
              <a:spcBef>
                <a:spcPts val="0"/>
              </a:spcBef>
              <a:spcAft>
                <a:spcPts val="0"/>
              </a:spcAft>
              <a:buNone/>
            </a:pPr>
            <a:r>
              <a:rPr lang="en"/>
              <a:t>effects of ocean acidification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pic>
        <p:nvPicPr>
          <p:cNvPr id="253" name="Google Shape;253;p42"/>
          <p:cNvPicPr preferRelativeResize="0"/>
          <p:nvPr/>
        </p:nvPicPr>
        <p:blipFill rotWithShape="1">
          <a:blip r:embed="rId3">
            <a:alphaModFix/>
          </a:blip>
          <a:srcRect b="0" l="0" r="0" t="0"/>
          <a:stretch/>
        </p:blipFill>
        <p:spPr>
          <a:xfrm>
            <a:off x="266700" y="1180775"/>
            <a:ext cx="8610600" cy="2590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your kitchen...</a:t>
            </a:r>
            <a:endParaRPr/>
          </a:p>
        </p:txBody>
      </p:sp>
      <p:sp>
        <p:nvSpPr>
          <p:cNvPr id="75" name="Google Shape;75;p16"/>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are </a:t>
            </a:r>
            <a:r>
              <a:rPr b="1" lang="en">
                <a:latin typeface="Lato"/>
                <a:ea typeface="Lato"/>
                <a:cs typeface="Lato"/>
                <a:sym typeface="Lato"/>
              </a:rPr>
              <a:t>3 </a:t>
            </a:r>
            <a:r>
              <a:rPr b="1" lang="en">
                <a:latin typeface="Lato"/>
                <a:ea typeface="Lato"/>
                <a:cs typeface="Lato"/>
                <a:sym typeface="Lato"/>
              </a:rPr>
              <a:t>acidic</a:t>
            </a:r>
            <a:r>
              <a:rPr i="1" lang="en"/>
              <a:t> </a:t>
            </a:r>
            <a:r>
              <a:rPr lang="en"/>
              <a:t>things?</a:t>
            </a:r>
            <a:endParaRPr/>
          </a:p>
        </p:txBody>
      </p:sp>
      <p:sp>
        <p:nvSpPr>
          <p:cNvPr id="76" name="Google Shape;76;p16"/>
          <p:cNvSpPr txBox="1"/>
          <p:nvPr>
            <p:ph idx="2" type="body"/>
          </p:nvPr>
        </p:nvSpPr>
        <p:spPr>
          <a:xfrm>
            <a:off x="3293400" y="2211825"/>
            <a:ext cx="2781900" cy="26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What are </a:t>
            </a:r>
            <a:r>
              <a:rPr b="1" lang="en">
                <a:latin typeface="Lato"/>
                <a:ea typeface="Lato"/>
                <a:cs typeface="Lato"/>
                <a:sym typeface="Lato"/>
              </a:rPr>
              <a:t>3 non-acidic </a:t>
            </a:r>
            <a:r>
              <a:rPr lang="en"/>
              <a:t>things?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3"/>
          <p:cNvSpPr txBox="1"/>
          <p:nvPr/>
        </p:nvSpPr>
        <p:spPr>
          <a:xfrm>
            <a:off x="5713700" y="1054200"/>
            <a:ext cx="2738100" cy="2816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OCEAN</a:t>
            </a:r>
            <a:endParaRPr sz="2400">
              <a:solidFill>
                <a:srgbClr val="FFFFFF"/>
              </a:solidFill>
              <a:latin typeface="Lato Black"/>
              <a:ea typeface="Lato Black"/>
              <a:cs typeface="Lato Black"/>
              <a:sym typeface="Lato Black"/>
            </a:endParaRPr>
          </a:p>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ACIDIFICATION</a:t>
            </a:r>
            <a:endParaRPr sz="2400">
              <a:solidFill>
                <a:srgbClr val="FFFFFF"/>
              </a:solidFill>
              <a:latin typeface="Lato Black"/>
              <a:ea typeface="Lato Black"/>
              <a:cs typeface="Lato Black"/>
              <a:sym typeface="Lato Black"/>
            </a:endParaRPr>
          </a:p>
          <a:p>
            <a:pPr indent="0" lvl="0" marL="0" rtl="0" algn="ctr">
              <a:lnSpc>
                <a:spcPct val="150000"/>
              </a:lnSpc>
              <a:spcBef>
                <a:spcPts val="0"/>
              </a:spcBef>
              <a:spcAft>
                <a:spcPts val="0"/>
              </a:spcAft>
              <a:buNone/>
            </a:pPr>
            <a:r>
              <a:rPr lang="en" sz="2400">
                <a:solidFill>
                  <a:srgbClr val="FFFFFF"/>
                </a:solidFill>
                <a:latin typeface="Lato Black"/>
                <a:ea typeface="Lato Black"/>
                <a:cs typeface="Lato Black"/>
                <a:sym typeface="Lato Black"/>
              </a:rPr>
              <a:t>AND SHELLS</a:t>
            </a:r>
            <a:endParaRPr sz="2400">
              <a:solidFill>
                <a:srgbClr val="FFFFFF"/>
              </a:solidFill>
              <a:latin typeface="Lato Black"/>
              <a:ea typeface="Lato Black"/>
              <a:cs typeface="Lato Black"/>
              <a:sym typeface="Lato Black"/>
            </a:endParaRPr>
          </a:p>
        </p:txBody>
      </p:sp>
      <p:pic>
        <p:nvPicPr>
          <p:cNvPr descr="More about ACE: http://acespace.org&#10;&#10;Learn about how climate change is impacting our oceans. Alliance for Climate Education educates young people on the science of climate change and empowers them to take action. Find out more at http://acespace.org." id="259" name="Google Shape;259;p43" title="ACE Science Short: Ocean Acidification">
            <a:hlinkClick r:id="rId3"/>
          </p:cNvPr>
          <p:cNvPicPr preferRelativeResize="0"/>
          <p:nvPr/>
        </p:nvPicPr>
        <p:blipFill>
          <a:blip r:embed="rId4">
            <a:alphaModFix/>
          </a:blip>
          <a:stretch>
            <a:fillRect/>
          </a:stretch>
        </p:blipFill>
        <p:spPr>
          <a:xfrm>
            <a:off x="441700" y="857250"/>
            <a:ext cx="4572000" cy="3429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4"/>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t/>
            </a:r>
            <a:endParaRPr/>
          </a:p>
        </p:txBody>
      </p:sp>
      <p:pic>
        <p:nvPicPr>
          <p:cNvPr id="265" name="Google Shape;265;p44"/>
          <p:cNvPicPr preferRelativeResize="0"/>
          <p:nvPr/>
        </p:nvPicPr>
        <p:blipFill>
          <a:blip r:embed="rId3">
            <a:alphaModFix/>
          </a:blip>
          <a:stretch>
            <a:fillRect/>
          </a:stretch>
        </p:blipFill>
        <p:spPr>
          <a:xfrm>
            <a:off x="457200" y="152400"/>
            <a:ext cx="5468680" cy="410151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5"/>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Ocean Acidification and Hong Kong</a:t>
            </a:r>
            <a:endParaRPr/>
          </a:p>
        </p:txBody>
      </p:sp>
      <p:sp>
        <p:nvSpPr>
          <p:cNvPr id="271" name="Google Shape;271;p45"/>
          <p:cNvSpPr txBox="1"/>
          <p:nvPr>
            <p:ph idx="1" type="body"/>
          </p:nvPr>
        </p:nvSpPr>
        <p:spPr>
          <a:xfrm>
            <a:off x="457200" y="2211825"/>
            <a:ext cx="2675100" cy="26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272" name="Google Shape;272;p45"/>
          <p:cNvSpPr txBox="1"/>
          <p:nvPr>
            <p:ph idx="2" type="body"/>
          </p:nvPr>
        </p:nvSpPr>
        <p:spPr>
          <a:xfrm>
            <a:off x="3293406" y="2211825"/>
            <a:ext cx="2675100" cy="2637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73" name="Google Shape;273;p45"/>
          <p:cNvPicPr preferRelativeResize="0"/>
          <p:nvPr/>
        </p:nvPicPr>
        <p:blipFill>
          <a:blip r:embed="rId3">
            <a:alphaModFix/>
          </a:blip>
          <a:stretch>
            <a:fillRect/>
          </a:stretch>
        </p:blipFill>
        <p:spPr>
          <a:xfrm>
            <a:off x="-615925" y="2505597"/>
            <a:ext cx="4340791" cy="2637900"/>
          </a:xfrm>
          <a:prstGeom prst="rect">
            <a:avLst/>
          </a:prstGeom>
          <a:noFill/>
          <a:ln>
            <a:noFill/>
          </a:ln>
        </p:spPr>
      </p:pic>
      <p:pic>
        <p:nvPicPr>
          <p:cNvPr id="274" name="Google Shape;274;p45"/>
          <p:cNvPicPr preferRelativeResize="0"/>
          <p:nvPr/>
        </p:nvPicPr>
        <p:blipFill>
          <a:blip r:embed="rId4">
            <a:alphaModFix/>
          </a:blip>
          <a:stretch>
            <a:fillRect/>
          </a:stretch>
        </p:blipFill>
        <p:spPr>
          <a:xfrm>
            <a:off x="1829408" y="2520950"/>
            <a:ext cx="1763342" cy="1428750"/>
          </a:xfrm>
          <a:prstGeom prst="rect">
            <a:avLst/>
          </a:prstGeom>
          <a:noFill/>
          <a:ln>
            <a:noFill/>
          </a:ln>
        </p:spPr>
      </p:pic>
      <p:pic>
        <p:nvPicPr>
          <p:cNvPr id="275" name="Google Shape;275;p45"/>
          <p:cNvPicPr preferRelativeResize="0"/>
          <p:nvPr/>
        </p:nvPicPr>
        <p:blipFill>
          <a:blip r:embed="rId5">
            <a:alphaModFix/>
          </a:blip>
          <a:stretch>
            <a:fillRect/>
          </a:stretch>
        </p:blipFill>
        <p:spPr>
          <a:xfrm>
            <a:off x="6655877" y="2993565"/>
            <a:ext cx="2675100" cy="2237010"/>
          </a:xfrm>
          <a:prstGeom prst="rect">
            <a:avLst/>
          </a:prstGeom>
          <a:noFill/>
          <a:ln>
            <a:noFill/>
          </a:ln>
        </p:spPr>
      </p:pic>
      <p:pic>
        <p:nvPicPr>
          <p:cNvPr id="276" name="Google Shape;276;p45"/>
          <p:cNvPicPr preferRelativeResize="0"/>
          <p:nvPr/>
        </p:nvPicPr>
        <p:blipFill>
          <a:blip r:embed="rId6">
            <a:alphaModFix/>
          </a:blip>
          <a:stretch>
            <a:fillRect/>
          </a:stretch>
        </p:blipFill>
        <p:spPr>
          <a:xfrm>
            <a:off x="1829400" y="3714750"/>
            <a:ext cx="1895475" cy="1428750"/>
          </a:xfrm>
          <a:prstGeom prst="rect">
            <a:avLst/>
          </a:prstGeom>
          <a:noFill/>
          <a:ln>
            <a:noFill/>
          </a:ln>
        </p:spPr>
      </p:pic>
      <p:pic>
        <p:nvPicPr>
          <p:cNvPr id="277" name="Google Shape;277;p45"/>
          <p:cNvPicPr preferRelativeResize="0"/>
          <p:nvPr/>
        </p:nvPicPr>
        <p:blipFill>
          <a:blip r:embed="rId7">
            <a:alphaModFix/>
          </a:blip>
          <a:stretch>
            <a:fillRect/>
          </a:stretch>
        </p:blipFill>
        <p:spPr>
          <a:xfrm>
            <a:off x="6655875" y="954200"/>
            <a:ext cx="2870700" cy="2153025"/>
          </a:xfrm>
          <a:prstGeom prst="rect">
            <a:avLst/>
          </a:prstGeom>
          <a:noFill/>
          <a:ln>
            <a:noFill/>
          </a:ln>
        </p:spPr>
      </p:pic>
      <p:pic>
        <p:nvPicPr>
          <p:cNvPr id="278" name="Google Shape;278;p45"/>
          <p:cNvPicPr preferRelativeResize="0"/>
          <p:nvPr/>
        </p:nvPicPr>
        <p:blipFill>
          <a:blip r:embed="rId8">
            <a:alphaModFix/>
          </a:blip>
          <a:stretch>
            <a:fillRect/>
          </a:stretch>
        </p:blipFill>
        <p:spPr>
          <a:xfrm>
            <a:off x="3520500" y="2505601"/>
            <a:ext cx="3161515" cy="2637900"/>
          </a:xfrm>
          <a:prstGeom prst="rect">
            <a:avLst/>
          </a:prstGeom>
          <a:noFill/>
          <a:ln>
            <a:noFill/>
          </a:ln>
        </p:spPr>
      </p:pic>
      <p:pic>
        <p:nvPicPr>
          <p:cNvPr id="279" name="Google Shape;279;p45"/>
          <p:cNvPicPr preferRelativeResize="0"/>
          <p:nvPr/>
        </p:nvPicPr>
        <p:blipFill>
          <a:blip r:embed="rId9">
            <a:alphaModFix/>
          </a:blip>
          <a:stretch>
            <a:fillRect/>
          </a:stretch>
        </p:blipFill>
        <p:spPr>
          <a:xfrm>
            <a:off x="6641350" y="-1243500"/>
            <a:ext cx="3161526" cy="23750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6"/>
          <p:cNvSpPr txBox="1"/>
          <p:nvPr>
            <p:ph type="title"/>
          </p:nvPr>
        </p:nvSpPr>
        <p:spPr>
          <a:xfrm>
            <a:off x="470675" y="702675"/>
            <a:ext cx="6719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Antacid</a:t>
            </a:r>
            <a:r>
              <a:rPr lang="en"/>
              <a:t> </a:t>
            </a:r>
            <a:r>
              <a:rPr lang="en"/>
              <a:t>Water </a:t>
            </a:r>
            <a:r>
              <a:rPr lang="en"/>
              <a:t>experiment</a:t>
            </a:r>
            <a:endParaRPr/>
          </a:p>
          <a:p>
            <a:pPr indent="0" lvl="0" marL="0" rtl="0" algn="l">
              <a:spcBef>
                <a:spcPts val="0"/>
              </a:spcBef>
              <a:spcAft>
                <a:spcPts val="0"/>
              </a:spcAft>
              <a:buNone/>
            </a:pPr>
            <a:r>
              <a:rPr b="1" lang="en">
                <a:latin typeface="Lato"/>
                <a:ea typeface="Lato"/>
                <a:cs typeface="Lato"/>
                <a:sym typeface="Lato"/>
              </a:rPr>
              <a:t>steps 1-4</a:t>
            </a:r>
            <a:endParaRPr b="1">
              <a:latin typeface="Lato"/>
              <a:ea typeface="Lato"/>
              <a:cs typeface="Lato"/>
              <a:sym typeface="Lato"/>
            </a:endParaRPr>
          </a:p>
          <a:p>
            <a:pPr indent="0" lvl="0" marL="0" rtl="0" algn="l">
              <a:spcBef>
                <a:spcPts val="0"/>
              </a:spcBef>
              <a:spcAft>
                <a:spcPts val="0"/>
              </a:spcAft>
              <a:buNone/>
            </a:pPr>
            <a:r>
              <a:rPr lang="en"/>
              <a:t>acid/base reactions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2483350" y="836125"/>
            <a:ext cx="4177200" cy="34713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sz="4800">
                <a:latin typeface="Lato"/>
                <a:ea typeface="Lato"/>
                <a:cs typeface="Lato"/>
                <a:sym typeface="Lato"/>
              </a:rPr>
              <a:t>What are remedies to acidification?</a:t>
            </a:r>
            <a:endParaRPr b="1" sz="4800">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48"/>
          <p:cNvPicPr preferRelativeResize="0"/>
          <p:nvPr/>
        </p:nvPicPr>
        <p:blipFill>
          <a:blip r:embed="rId3">
            <a:alphaModFix/>
          </a:blip>
          <a:stretch>
            <a:fillRect/>
          </a:stretch>
        </p:blipFill>
        <p:spPr>
          <a:xfrm>
            <a:off x="1935275" y="609950"/>
            <a:ext cx="4101512" cy="41015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7"/>
          <p:cNvSpPr txBox="1"/>
          <p:nvPr>
            <p:ph type="title"/>
          </p:nvPr>
        </p:nvSpPr>
        <p:spPr>
          <a:xfrm>
            <a:off x="457200" y="1348975"/>
            <a:ext cx="64446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a:t>
            </a:r>
            <a:endParaRPr/>
          </a:p>
          <a:p>
            <a:pPr indent="0" lvl="0" marL="0" rtl="0" algn="l">
              <a:spcBef>
                <a:spcPts val="0"/>
              </a:spcBef>
              <a:spcAft>
                <a:spcPts val="0"/>
              </a:spcAft>
              <a:buNone/>
            </a:pPr>
            <a:r>
              <a:rPr b="1" lang="en">
                <a:latin typeface="Lato"/>
                <a:ea typeface="Lato"/>
                <a:cs typeface="Lato"/>
                <a:sym typeface="Lato"/>
              </a:rPr>
              <a:t>acidity</a:t>
            </a:r>
            <a:r>
              <a:rPr lang="en"/>
              <a:t> </a:t>
            </a:r>
            <a:endParaRPr/>
          </a:p>
          <a:p>
            <a:pPr indent="0" lvl="0" marL="0" rtl="0" algn="l">
              <a:spcBef>
                <a:spcPts val="0"/>
              </a:spcBef>
              <a:spcAft>
                <a:spcPts val="0"/>
              </a:spcAft>
              <a:buNone/>
            </a:pPr>
            <a:r>
              <a:rPr lang="en"/>
              <a:t>matter?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lang="en"/>
              <a:t>Acidity in the </a:t>
            </a:r>
            <a:r>
              <a:rPr b="1" lang="en">
                <a:latin typeface="Lato"/>
                <a:ea typeface="Lato"/>
                <a:cs typeface="Lato"/>
                <a:sym typeface="Lato"/>
              </a:rPr>
              <a:t>atmosphere</a:t>
            </a:r>
            <a:r>
              <a:rPr lang="en"/>
              <a:t> can cause acid rain, damaging forests.</a:t>
            </a:r>
            <a:endParaRPr/>
          </a:p>
        </p:txBody>
      </p:sp>
      <p:pic>
        <p:nvPicPr>
          <p:cNvPr id="87" name="Google Shape;87;p18"/>
          <p:cNvPicPr preferRelativeResize="0"/>
          <p:nvPr/>
        </p:nvPicPr>
        <p:blipFill rotWithShape="1">
          <a:blip r:embed="rId3">
            <a:alphaModFix/>
          </a:blip>
          <a:srcRect b="0" l="0" r="0" t="0"/>
          <a:stretch/>
        </p:blipFill>
        <p:spPr>
          <a:xfrm>
            <a:off x="457200" y="342925"/>
            <a:ext cx="5194524" cy="389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9"/>
          <p:cNvSpPr txBox="1"/>
          <p:nvPr>
            <p:ph idx="4294967295" type="body"/>
          </p:nvPr>
        </p:nvSpPr>
        <p:spPr>
          <a:xfrm>
            <a:off x="726125" y="1453950"/>
            <a:ext cx="2286300" cy="2235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3600">
                <a:solidFill>
                  <a:srgbClr val="434343"/>
                </a:solidFill>
              </a:rPr>
              <a:t>What will happen if acidity in the </a:t>
            </a:r>
            <a:r>
              <a:rPr b="1" lang="en" sz="3600">
                <a:solidFill>
                  <a:srgbClr val="434343"/>
                </a:solidFill>
                <a:latin typeface="Lato"/>
                <a:ea typeface="Lato"/>
                <a:cs typeface="Lato"/>
                <a:sym typeface="Lato"/>
              </a:rPr>
              <a:t>ocean</a:t>
            </a:r>
            <a:r>
              <a:rPr lang="en" sz="3600">
                <a:solidFill>
                  <a:srgbClr val="434343"/>
                </a:solidFill>
              </a:rPr>
              <a:t> increases?</a:t>
            </a:r>
            <a:endParaRPr sz="36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0"/>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Today’s Questions...</a:t>
            </a:r>
            <a:endParaRPr/>
          </a:p>
        </p:txBody>
      </p:sp>
      <p:sp>
        <p:nvSpPr>
          <p:cNvPr id="98" name="Google Shape;98;p20"/>
          <p:cNvSpPr txBox="1"/>
          <p:nvPr>
            <p:ph idx="1" type="body"/>
          </p:nvPr>
        </p:nvSpPr>
        <p:spPr>
          <a:xfrm>
            <a:off x="457200" y="2244400"/>
            <a:ext cx="5511300" cy="26052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What is acidity?</a:t>
            </a:r>
            <a:endParaRPr/>
          </a:p>
          <a:p>
            <a:pPr indent="-342900" lvl="0" marL="457200" rtl="0" algn="l">
              <a:spcBef>
                <a:spcPts val="0"/>
              </a:spcBef>
              <a:spcAft>
                <a:spcPts val="0"/>
              </a:spcAft>
              <a:buSzPts val="1800"/>
              <a:buChar char="×"/>
            </a:pPr>
            <a:r>
              <a:rPr lang="en"/>
              <a:t>How do we measure it?</a:t>
            </a:r>
            <a:endParaRPr/>
          </a:p>
          <a:p>
            <a:pPr indent="-342900" lvl="0" marL="457200" rtl="0" algn="l">
              <a:spcBef>
                <a:spcPts val="0"/>
              </a:spcBef>
              <a:spcAft>
                <a:spcPts val="0"/>
              </a:spcAft>
              <a:buSzPts val="1800"/>
              <a:buChar char="×"/>
            </a:pPr>
            <a:r>
              <a:rPr lang="en"/>
              <a:t>What is ocean acidification?</a:t>
            </a:r>
            <a:endParaRPr/>
          </a:p>
          <a:p>
            <a:pPr indent="-342900" lvl="0" marL="457200" rtl="0" algn="l">
              <a:spcBef>
                <a:spcPts val="0"/>
              </a:spcBef>
              <a:spcAft>
                <a:spcPts val="0"/>
              </a:spcAft>
              <a:buSzPts val="1800"/>
              <a:buChar char="×"/>
            </a:pPr>
            <a:r>
              <a:rPr lang="en"/>
              <a:t>What is its effect on wildlife?</a:t>
            </a:r>
            <a:endParaRPr/>
          </a:p>
          <a:p>
            <a:pPr indent="-342900" lvl="0" marL="457200" rtl="0" algn="l">
              <a:spcBef>
                <a:spcPts val="0"/>
              </a:spcBef>
              <a:spcAft>
                <a:spcPts val="0"/>
              </a:spcAft>
              <a:buSzPts val="1800"/>
              <a:buChar char="×"/>
            </a:pPr>
            <a:r>
              <a:rPr lang="en"/>
              <a:t>What can we do against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ph idx="4294967295" type="body"/>
          </p:nvPr>
        </p:nvSpPr>
        <p:spPr>
          <a:xfrm>
            <a:off x="2483350" y="836125"/>
            <a:ext cx="4177200" cy="34713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1" lang="en" sz="6000">
                <a:solidFill>
                  <a:srgbClr val="FFFFFF"/>
                </a:solidFill>
                <a:latin typeface="Lato"/>
                <a:ea typeface="Lato"/>
                <a:cs typeface="Lato"/>
                <a:sym typeface="Lato"/>
              </a:rPr>
              <a:t>Lab Safety</a:t>
            </a:r>
            <a:endParaRPr b="1" sz="6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457200" y="1348975"/>
            <a:ext cx="55113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Lab Safety</a:t>
            </a:r>
            <a:endParaRPr/>
          </a:p>
        </p:txBody>
      </p:sp>
      <p:sp>
        <p:nvSpPr>
          <p:cNvPr id="109" name="Google Shape;109;p22"/>
          <p:cNvSpPr txBox="1"/>
          <p:nvPr>
            <p:ph idx="1" type="body"/>
          </p:nvPr>
        </p:nvSpPr>
        <p:spPr>
          <a:xfrm>
            <a:off x="489775" y="2312475"/>
            <a:ext cx="1831500" cy="2613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Wear gloves</a:t>
            </a:r>
            <a:endParaRPr/>
          </a:p>
        </p:txBody>
      </p:sp>
      <p:sp>
        <p:nvSpPr>
          <p:cNvPr id="110" name="Google Shape;110;p22"/>
          <p:cNvSpPr txBox="1"/>
          <p:nvPr>
            <p:ph idx="2" type="body"/>
          </p:nvPr>
        </p:nvSpPr>
        <p:spPr>
          <a:xfrm>
            <a:off x="2415136" y="2312475"/>
            <a:ext cx="1831500" cy="2613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Different solutions, different containers</a:t>
            </a:r>
            <a:endParaRPr/>
          </a:p>
        </p:txBody>
      </p:sp>
      <p:sp>
        <p:nvSpPr>
          <p:cNvPr id="111" name="Google Shape;111;p22"/>
          <p:cNvSpPr txBox="1"/>
          <p:nvPr>
            <p:ph idx="3" type="body"/>
          </p:nvPr>
        </p:nvSpPr>
        <p:spPr>
          <a:xfrm>
            <a:off x="4340497" y="2312475"/>
            <a:ext cx="1831500" cy="26133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Identify and Label immediately</a:t>
            </a:r>
            <a:endParaRPr/>
          </a:p>
        </p:txBody>
      </p:sp>
      <p:pic>
        <p:nvPicPr>
          <p:cNvPr id="112" name="Google Shape;112;p22"/>
          <p:cNvPicPr preferRelativeResize="0"/>
          <p:nvPr/>
        </p:nvPicPr>
        <p:blipFill>
          <a:blip r:embed="rId3">
            <a:alphaModFix/>
          </a:blip>
          <a:stretch>
            <a:fillRect/>
          </a:stretch>
        </p:blipFill>
        <p:spPr>
          <a:xfrm>
            <a:off x="457188" y="2988575"/>
            <a:ext cx="1792825" cy="1102550"/>
          </a:xfrm>
          <a:prstGeom prst="rect">
            <a:avLst/>
          </a:prstGeom>
          <a:noFill/>
          <a:ln>
            <a:noFill/>
          </a:ln>
        </p:spPr>
      </p:pic>
      <p:pic>
        <p:nvPicPr>
          <p:cNvPr id="113" name="Google Shape;113;p22"/>
          <p:cNvPicPr preferRelativeResize="0"/>
          <p:nvPr/>
        </p:nvPicPr>
        <p:blipFill rotWithShape="1">
          <a:blip r:embed="rId4">
            <a:alphaModFix/>
          </a:blip>
          <a:srcRect b="0" l="54159" r="0" t="0"/>
          <a:stretch/>
        </p:blipFill>
        <p:spPr>
          <a:xfrm>
            <a:off x="2644812" y="3017763"/>
            <a:ext cx="1372150" cy="1044175"/>
          </a:xfrm>
          <a:prstGeom prst="rect">
            <a:avLst/>
          </a:prstGeom>
          <a:noFill/>
          <a:ln>
            <a:noFill/>
          </a:ln>
        </p:spPr>
      </p:pic>
      <p:pic>
        <p:nvPicPr>
          <p:cNvPr id="114" name="Google Shape;114;p22"/>
          <p:cNvPicPr preferRelativeResize="0"/>
          <p:nvPr/>
        </p:nvPicPr>
        <p:blipFill>
          <a:blip r:embed="rId5">
            <a:alphaModFix/>
          </a:blip>
          <a:stretch>
            <a:fillRect/>
          </a:stretch>
        </p:blipFill>
        <p:spPr>
          <a:xfrm rot="2700000">
            <a:off x="4456724" y="2819600"/>
            <a:ext cx="1599050" cy="159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